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313" r:id="rId2"/>
    <p:sldId id="306" r:id="rId3"/>
    <p:sldId id="316" r:id="rId4"/>
    <p:sldId id="308" r:id="rId5"/>
    <p:sldId id="32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296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419" r:id="rId25"/>
    <p:sldId id="394" r:id="rId26"/>
    <p:sldId id="395" r:id="rId27"/>
    <p:sldId id="396" r:id="rId28"/>
    <p:sldId id="436" r:id="rId29"/>
    <p:sldId id="437" r:id="rId30"/>
    <p:sldId id="345" r:id="rId31"/>
    <p:sldId id="346" r:id="rId32"/>
    <p:sldId id="398" r:id="rId33"/>
    <p:sldId id="348" r:id="rId34"/>
    <p:sldId id="401" r:id="rId35"/>
    <p:sldId id="399" r:id="rId36"/>
    <p:sldId id="354" r:id="rId37"/>
    <p:sldId id="400" r:id="rId38"/>
    <p:sldId id="403" r:id="rId39"/>
    <p:sldId id="404" r:id="rId40"/>
    <p:sldId id="355" r:id="rId41"/>
    <p:sldId id="356" r:id="rId42"/>
    <p:sldId id="357" r:id="rId43"/>
    <p:sldId id="358" r:id="rId44"/>
    <p:sldId id="405" r:id="rId45"/>
    <p:sldId id="408" r:id="rId46"/>
    <p:sldId id="409" r:id="rId47"/>
    <p:sldId id="412" r:id="rId48"/>
    <p:sldId id="413" r:id="rId49"/>
    <p:sldId id="410" r:id="rId50"/>
    <p:sldId id="406" r:id="rId51"/>
    <p:sldId id="414" r:id="rId52"/>
    <p:sldId id="415" r:id="rId53"/>
    <p:sldId id="416" r:id="rId54"/>
    <p:sldId id="417" r:id="rId55"/>
    <p:sldId id="418" r:id="rId56"/>
    <p:sldId id="420" r:id="rId57"/>
    <p:sldId id="438" r:id="rId58"/>
    <p:sldId id="422" r:id="rId59"/>
    <p:sldId id="407" r:id="rId60"/>
    <p:sldId id="423" r:id="rId61"/>
    <p:sldId id="424" r:id="rId62"/>
    <p:sldId id="425" r:id="rId63"/>
    <p:sldId id="426" r:id="rId64"/>
    <p:sldId id="427" r:id="rId65"/>
    <p:sldId id="428" r:id="rId66"/>
    <p:sldId id="429" r:id="rId67"/>
    <p:sldId id="430" r:id="rId68"/>
    <p:sldId id="367" r:id="rId69"/>
    <p:sldId id="371" r:id="rId70"/>
    <p:sldId id="431" r:id="rId71"/>
    <p:sldId id="432" r:id="rId72"/>
    <p:sldId id="433" r:id="rId73"/>
    <p:sldId id="434" r:id="rId74"/>
    <p:sldId id="435" r:id="rId75"/>
    <p:sldId id="320" r:id="rId76"/>
    <p:sldId id="305" r:id="rId77"/>
  </p:sldIdLst>
  <p:sldSz cx="24384000" cy="13716000"/>
  <p:notesSz cx="6858000" cy="9144000"/>
  <p:defaultTextStyle>
    <a:lvl1pPr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2FAA46"/>
    <a:srgbClr val="F2F2F2"/>
    <a:srgbClr val="35B558"/>
    <a:srgbClr val="2EAA46"/>
    <a:srgbClr val="666666"/>
    <a:srgbClr val="F9F9F9"/>
    <a:srgbClr val="F4F4F4"/>
    <a:srgbClr val="8881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88" autoAdjust="0"/>
    <p:restoredTop sz="94110" autoAdjust="0"/>
  </p:normalViewPr>
  <p:slideViewPr>
    <p:cSldViewPr snapToGrid="0" snapToObjects="1">
      <p:cViewPr varScale="1">
        <p:scale>
          <a:sx n="37" d="100"/>
          <a:sy n="37" d="100"/>
        </p:scale>
        <p:origin x="96" y="1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22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64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4B203-4CDB-4C76-B92E-144974F5477A}" type="datetimeFigureOut">
              <a:rPr lang="zh-CN" altLang="en-US" smtClean="0"/>
              <a:pPr/>
              <a:t>2015-6-2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4A21C-9427-4822-82A8-5167E72086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529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33958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行课程主标题">
    <p:bg>
      <p:bgPr>
        <a:solidFill>
          <a:srgbClr val="35B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566000" y="4075200"/>
            <a:ext cx="3251201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 1"/>
          <p:cNvSpPr>
            <a:spLocks noGrp="1"/>
          </p:cNvSpPr>
          <p:nvPr>
            <p:ph type="ctrTitle" hasCustomPrompt="1"/>
          </p:nvPr>
        </p:nvSpPr>
        <p:spPr>
          <a:xfrm>
            <a:off x="-7200" y="5641200"/>
            <a:ext cx="24393600" cy="1728000"/>
          </a:xfrm>
        </p:spPr>
        <p:txBody>
          <a:bodyPr anchor="ctr">
            <a:noAutofit/>
          </a:bodyPr>
          <a:lstStyle>
            <a:lvl1pPr algn="ctr">
              <a:defRPr sz="12800">
                <a:solidFill>
                  <a:schemeClr val="tx1"/>
                </a:solidFill>
                <a:latin typeface="Noto Sans CJK SC Black" panose="020B0A00000000000000" pitchFamily="34" charset="-122"/>
                <a:ea typeface="Noto Sans CJK SC Black" panose="020B0A00000000000000" pitchFamily="34" charset="-122"/>
              </a:defRPr>
            </a:lvl1pPr>
          </a:lstStyle>
          <a:p>
            <a:r>
              <a:rPr lang="zh-CN" altLang="en-US" dirty="0" smtClean="0"/>
              <a:t>课程主标题</a:t>
            </a:r>
            <a:r>
              <a:rPr lang="zh-CN" altLang="en-US" smtClean="0"/>
              <a:t>单行版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6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行课程主标题">
    <p:bg>
      <p:bgPr>
        <a:solidFill>
          <a:srgbClr val="35B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9760" y="5842800"/>
            <a:ext cx="20871040" cy="2955760"/>
          </a:xfrm>
        </p:spPr>
        <p:txBody>
          <a:bodyPr anchor="t"/>
          <a:lstStyle>
            <a:lvl1pPr marL="0" marR="0" indent="0" algn="ctr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aseline="0">
                <a:solidFill>
                  <a:schemeClr val="tx1"/>
                </a:solidFill>
                <a:latin typeface="Noto Sans CJK SC Black" panose="020B0A00000000000000" pitchFamily="34" charset="-122"/>
                <a:ea typeface="Noto Sans CJK SC Black" panose="020B0A00000000000000" pitchFamily="34" charset="-122"/>
              </a:defRPr>
            </a:lvl1pPr>
          </a:lstStyle>
          <a:p>
            <a:pPr marL="0" marR="0" lvl="0" indent="0" algn="ctr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zh-CN" altLang="en-US" sz="9600" dirty="0" smtClean="0">
                <a:solidFill>
                  <a:srgbClr val="FFFFFF"/>
                </a:solidFill>
              </a:rPr>
              <a:t>课程主标题两行版，课程主标题过长用此模板</a:t>
            </a:r>
            <a:br>
              <a:rPr lang="zh-CN" altLang="en-US" sz="9600" dirty="0" smtClean="0">
                <a:solidFill>
                  <a:srgbClr val="FFFFFF"/>
                </a:solidFill>
              </a:rPr>
            </a:br>
            <a:endParaRPr lang="zh-CN" altLang="en-US" sz="9600" dirty="0">
              <a:solidFill>
                <a:srgbClr val="FFFFFF"/>
              </a:solidFill>
            </a:endParaRPr>
          </a:p>
        </p:txBody>
      </p:sp>
      <p:pic>
        <p:nvPicPr>
          <p:cNvPr id="4" name="logo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566000" y="4075200"/>
            <a:ext cx="3251201" cy="1193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76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概要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rm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课程主标题 </a:t>
            </a:r>
            <a:r>
              <a:rPr lang="en-US" altLang="zh-CN" sz="5400" dirty="0" smtClean="0">
                <a:solidFill>
                  <a:srgbClr val="666666"/>
                </a:solidFill>
              </a:rPr>
              <a:t>— </a:t>
            </a:r>
            <a:r>
              <a:rPr lang="zh-CN" altLang="en-US" sz="5400" dirty="0" smtClean="0">
                <a:solidFill>
                  <a:srgbClr val="666666"/>
                </a:solidFill>
              </a:rPr>
              <a:t>课程概要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17200" y="3531600"/>
            <a:ext cx="18273600" cy="9201600"/>
          </a:xfrm>
        </p:spPr>
        <p:txBody>
          <a:bodyPr anchor="t"/>
          <a:lstStyle>
            <a:lvl1pPr marL="6984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  <a:tabLst/>
              <a:defRPr sz="54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第一课时名称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8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标题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rmAutofit/>
          </a:bodyPr>
          <a:lstStyle>
            <a:lvl1pPr algn="l">
              <a:defRPr sz="54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r>
              <a:rPr lang="zh-CN" altLang="en-US" dirty="0" smtClean="0"/>
              <a:t>课程主标题</a:t>
            </a:r>
            <a:endParaRPr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12400" y="4899600"/>
            <a:ext cx="23958000" cy="1580400"/>
          </a:xfrm>
        </p:spPr>
        <p:txBody>
          <a:bodyPr anchor="ctr">
            <a:noAutofit/>
          </a:bodyPr>
          <a:lstStyle>
            <a:lvl1pPr marL="190800" indent="0" algn="ctr">
              <a:lnSpc>
                <a:spcPct val="140000"/>
              </a:lnSpc>
              <a:spcBef>
                <a:spcPts val="0"/>
              </a:spcBef>
              <a:buClr>
                <a:srgbClr val="35B558"/>
              </a:buClr>
              <a:buSzPct val="105000"/>
              <a:buFontTx/>
              <a:buNone/>
              <a:defRPr sz="9600" baseline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课时标题</a:t>
            </a:r>
          </a:p>
        </p:txBody>
      </p:sp>
    </p:spTree>
    <p:extLst>
      <p:ext uri="{BB962C8B-B14F-4D97-AF65-F5344CB8AC3E}">
        <p14:creationId xmlns:p14="http://schemas.microsoft.com/office/powerpoint/2010/main" val="14560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模板（一）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rm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课时名称</a:t>
            </a:r>
            <a:endParaRPr lang="zh-CN" altLang="en-US" dirty="0"/>
          </a:p>
        </p:txBody>
      </p:sp>
      <p:sp>
        <p:nvSpPr>
          <p:cNvPr id="8" name="副标题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>
            <a:noAutofit/>
          </a:bodyPr>
          <a:lstStyle>
            <a:lvl1pPr marL="0" marR="0" indent="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无项目符号课件正文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60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模板（二）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 noChangeAspect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rm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课时名称</a:t>
            </a:r>
            <a:endParaRPr lang="zh-CN" altLang="en-US" dirty="0"/>
          </a:p>
        </p:txBody>
      </p:sp>
      <p:sp>
        <p:nvSpPr>
          <p:cNvPr id="8" name="副标题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>
            <a:noAutofit/>
          </a:bodyPr>
          <a:lstStyle>
            <a:lvl1pPr marL="6984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带项目符号内容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34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模板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666666"/>
                </a:solidFill>
              </a:rPr>
              <a:t>课时名称 </a:t>
            </a:r>
            <a:r>
              <a:rPr lang="en-US" altLang="zh-CN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— </a:t>
            </a:r>
            <a:r>
              <a:rPr lang="zh-CN" altLang="en-US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第</a:t>
            </a:r>
            <a:r>
              <a:rPr lang="en-US" altLang="zh-CN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N</a:t>
            </a:r>
            <a:r>
              <a:rPr lang="zh-CN" altLang="en-US" sz="5400" dirty="0" smtClean="0">
                <a:solidFill>
                  <a:srgbClr val="666666"/>
                </a:solidFill>
                <a:latin typeface="Noto Sans CJK SC Light"/>
                <a:ea typeface="Noto Sans CJK SC Light"/>
                <a:cs typeface="Noto Sans CJK SC Light"/>
                <a:sym typeface="Noto Sans CJK SC Light"/>
              </a:rPr>
              <a:t>个知识点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2541600"/>
            <a:ext cx="22201200" cy="10119600"/>
          </a:xfrm>
        </p:spPr>
        <p:txBody>
          <a:bodyPr anchor="t">
            <a:noAutofit/>
          </a:bodyPr>
          <a:lstStyle>
            <a:lvl1pPr marL="6876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None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自由发挥区域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6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总结模板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4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Autofit/>
          </a:bodyPr>
          <a:lstStyle>
            <a:lvl1pPr algn="l">
              <a:defRPr sz="54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r>
              <a:rPr lang="zh-CN" altLang="en-US" sz="5400" dirty="0" smtClean="0">
                <a:solidFill>
                  <a:srgbClr val="666666"/>
                </a:solidFill>
              </a:rPr>
              <a:t>课程主标题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90800" y="3193200"/>
            <a:ext cx="22201200" cy="10281600"/>
          </a:xfrm>
        </p:spPr>
        <p:txBody>
          <a:bodyPr anchor="t">
            <a:no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480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课程总结内容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055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utoUpdateAnimBg="0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jp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 dirty="0" err="1">
                <a:solidFill>
                  <a:srgbClr val="FFFFFF"/>
                </a:solidFill>
              </a:rPr>
              <a:t>标题文本</a:t>
            </a:r>
            <a:endParaRPr sz="11200" dirty="0">
              <a:solidFill>
                <a:srgbClr val="FFFFFF"/>
              </a:solidFill>
            </a:endParaRP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6" r:id="rId3"/>
    <p:sldLayoutId id="2147483680" r:id="rId4"/>
    <p:sldLayoutId id="2147483676" r:id="rId5"/>
    <p:sldLayoutId id="2147483677" r:id="rId6"/>
    <p:sldLayoutId id="2147483678" r:id="rId7"/>
    <p:sldLayoutId id="2147483675" r:id="rId8"/>
    <p:sldLayoutId id="2147483660" r:id="rId9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589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178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766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354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2942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532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120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709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4968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269936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90490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253987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3174842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3809810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4778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79746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471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589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178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766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354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2942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532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120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709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lego/chrome-css-shapes-editor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dobe-webplatform/css-shapes-polyfill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nettfeely/Clippy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mPietrusky/background-clip-text-polyfil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Schepp/CSS-Filters-Polyfill" TargetMode="Externa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 smtClean="0"/>
              <a:t>渲染属性全接触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80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b="1" dirty="0"/>
              <a:t>	</a:t>
            </a:r>
            <a:r>
              <a:rPr lang="en-US" altLang="zh-CN" b="1" dirty="0" smtClean="0"/>
              <a:t>content</a:t>
            </a:r>
            <a:r>
              <a:rPr lang="en-US" altLang="zh-CN" dirty="0"/>
              <a:t>: [</a:t>
            </a:r>
            <a:r>
              <a:rPr lang="en-US" altLang="zh-CN" dirty="0" smtClean="0"/>
              <a:t>&lt;</a:t>
            </a:r>
            <a:r>
              <a:rPr lang="en-US" altLang="zh-CN" dirty="0"/>
              <a:t>counter</a:t>
            </a:r>
            <a:r>
              <a:rPr lang="en-US" altLang="zh-CN" dirty="0" smtClean="0"/>
              <a:t>&gt;]+</a:t>
            </a:r>
          </a:p>
          <a:p>
            <a:pPr lvl="0"/>
            <a:r>
              <a:rPr lang="en-US" altLang="zh-CN" dirty="0"/>
              <a:t>	</a:t>
            </a:r>
            <a:r>
              <a:rPr lang="en-US" altLang="zh-CN" b="1" dirty="0"/>
              <a:t>&lt;counter&gt;</a:t>
            </a:r>
            <a:r>
              <a:rPr lang="en-US" altLang="zh-CN" dirty="0"/>
              <a:t> = counter(name) </a:t>
            </a:r>
            <a:r>
              <a:rPr lang="en-US" altLang="zh-CN" dirty="0" smtClean="0"/>
              <a:t>|</a:t>
            </a:r>
          </a:p>
          <a:p>
            <a:pPr lvl="0"/>
            <a:r>
              <a:rPr lang="en-US" altLang="zh-CN" dirty="0"/>
              <a:t> </a:t>
            </a:r>
            <a:r>
              <a:rPr lang="en-US" altLang="zh-CN" dirty="0" smtClean="0"/>
              <a:t>                                </a:t>
            </a:r>
            <a:r>
              <a:rPr lang="en-US" altLang="zh-CN" dirty="0"/>
              <a:t>counter(</a:t>
            </a:r>
            <a:r>
              <a:rPr lang="en-US" altLang="zh-CN" dirty="0" err="1"/>
              <a:t>name,list</a:t>
            </a:r>
            <a:r>
              <a:rPr lang="en-US" altLang="zh-CN" dirty="0"/>
              <a:t>-style-type) | </a:t>
            </a:r>
            <a:endParaRPr lang="en-US" altLang="zh-CN" dirty="0" smtClean="0"/>
          </a:p>
          <a:p>
            <a:pPr lvl="0"/>
            <a:r>
              <a:rPr lang="en-US" altLang="zh-CN" dirty="0"/>
              <a:t> </a:t>
            </a:r>
            <a:r>
              <a:rPr lang="en-US" altLang="zh-CN" dirty="0" smtClean="0"/>
              <a:t>                                counters(</a:t>
            </a:r>
            <a:r>
              <a:rPr lang="en-US" altLang="zh-CN" dirty="0" err="1" smtClean="0"/>
              <a:t>name,string</a:t>
            </a:r>
            <a:r>
              <a:rPr lang="en-US" altLang="zh-CN" dirty="0"/>
              <a:t>) | </a:t>
            </a:r>
            <a:endParaRPr lang="en-US" altLang="zh-CN" dirty="0" smtClean="0"/>
          </a:p>
          <a:p>
            <a:pPr lvl="0"/>
            <a:r>
              <a:rPr lang="en-US" altLang="zh-CN" dirty="0"/>
              <a:t> </a:t>
            </a:r>
            <a:r>
              <a:rPr lang="en-US" altLang="zh-CN" dirty="0" smtClean="0"/>
              <a:t>                                counters(</a:t>
            </a:r>
            <a:r>
              <a:rPr lang="en-US" altLang="zh-CN" dirty="0" err="1" smtClean="0"/>
              <a:t>name,string,list</a:t>
            </a:r>
            <a:r>
              <a:rPr lang="en-US" altLang="zh-CN" dirty="0" smtClean="0"/>
              <a:t>-style-type</a:t>
            </a:r>
            <a:r>
              <a:rPr lang="en-US" altLang="zh-CN" dirty="0"/>
              <a:t>) </a:t>
            </a:r>
            <a:endParaRPr lang="en-US" altLang="zh-CN" dirty="0" smtClean="0"/>
          </a:p>
          <a:p>
            <a:pPr lvl="0"/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使用计数器</a:t>
            </a:r>
            <a:r>
              <a:rPr lang="zh-CN" altLang="en-US" dirty="0" smtClean="0"/>
              <a:t>，需要结合</a:t>
            </a:r>
            <a:r>
              <a:rPr lang="en-US" altLang="zh-CN" dirty="0" smtClean="0"/>
              <a:t>::before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::after</a:t>
            </a:r>
            <a:r>
              <a:rPr lang="zh-CN" altLang="en-US" dirty="0" smtClean="0"/>
              <a:t>使用。可以同时使用多个计数器。</a:t>
            </a:r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3485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12214"/>
              </p:ext>
            </p:extLst>
          </p:nvPr>
        </p:nvGraphicFramePr>
        <p:xfrm>
          <a:off x="1090800" y="4101803"/>
          <a:ext cx="22103737" cy="472992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253600"/>
                <a:gridCol w="10850137"/>
              </a:tblGrid>
              <a:tr h="951097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代码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代码解析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content: "Fig. "  counter(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imgCounter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); 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混合字符串和计数器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imgCounter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content: "Fig. "  counter(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imgCounter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, lower-alpha); </a:t>
                      </a:r>
                      <a:endParaRPr lang="zh-CN" altLang="en-US" sz="3600" b="0" baseline="0" dirty="0" smtClean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指定计数器的列表格式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content: counters(section, ".") " ";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在计数器之间加上点号，同时在计数器最后一个空格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content: counters(section, ".", lower-roman) " ";</a:t>
                      </a:r>
                      <a:endParaRPr lang="zh-CN" altLang="en-US" sz="3600" b="0" baseline="0" dirty="0" smtClean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定义计数器为小写罗马数字格式，同时加点号，空格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26379" y="2714756"/>
            <a:ext cx="5917004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800" algn="l" defTabSz="825458">
              <a:lnSpc>
                <a:spcPct val="140000"/>
              </a:lnSpc>
              <a:buClr>
                <a:srgbClr val="35B558"/>
              </a:buClr>
              <a:buSzPct val="105000"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计数器使用方式解析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88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 smtClean="0">
                <a:latin typeface="Noto Sans CJK SC Bold"/>
                <a:ea typeface="Noto Sans CJK SC Bold"/>
              </a:rPr>
              <a:t>语法格式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b="1" dirty="0"/>
              <a:t>	</a:t>
            </a:r>
            <a:r>
              <a:rPr lang="en-US" altLang="zh-CN" dirty="0"/>
              <a:t>@counter-style </a:t>
            </a:r>
            <a:r>
              <a:rPr lang="en-US" altLang="zh-CN" dirty="0" err="1" smtClean="0"/>
              <a:t>counterStyleName</a:t>
            </a:r>
            <a:r>
              <a:rPr lang="en-US" altLang="zh-CN" dirty="0" smtClean="0"/>
              <a:t>{ </a:t>
            </a:r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system </a:t>
            </a:r>
            <a:r>
              <a:rPr lang="en-US" altLang="zh-CN" dirty="0"/>
              <a:t>: </a:t>
            </a:r>
            <a:r>
              <a:rPr lang="zh-CN" altLang="en-US" dirty="0"/>
              <a:t>算法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range </a:t>
            </a:r>
            <a:r>
              <a:rPr lang="en-US" altLang="zh-CN" dirty="0"/>
              <a:t>: </a:t>
            </a:r>
            <a:r>
              <a:rPr lang="zh-CN" altLang="en-US" dirty="0"/>
              <a:t>使用范围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symbols </a:t>
            </a:r>
            <a:r>
              <a:rPr lang="en-US" altLang="zh-CN" dirty="0"/>
              <a:t>: </a:t>
            </a:r>
            <a:r>
              <a:rPr lang="zh-CN" altLang="en-US" dirty="0"/>
              <a:t>符号</a:t>
            </a:r>
            <a:r>
              <a:rPr lang="en-US" altLang="zh-CN" dirty="0"/>
              <a:t>; or additive-symbols: </a:t>
            </a:r>
            <a:r>
              <a:rPr lang="zh-CN" altLang="en-US" dirty="0" smtClean="0"/>
              <a:t>符号；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prefix </a:t>
            </a:r>
            <a:r>
              <a:rPr lang="en-US" altLang="zh-CN" dirty="0"/>
              <a:t>: </a:t>
            </a:r>
            <a:r>
              <a:rPr lang="zh-CN" altLang="en-US" dirty="0"/>
              <a:t>前缀</a:t>
            </a:r>
            <a:r>
              <a:rPr lang="en-US" altLang="zh-CN" dirty="0"/>
              <a:t>; suffix : </a:t>
            </a:r>
            <a:r>
              <a:rPr lang="zh-CN" altLang="en-US" dirty="0"/>
              <a:t>后缀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pad </a:t>
            </a:r>
            <a:r>
              <a:rPr lang="en-US" altLang="zh-CN" dirty="0"/>
              <a:t>: </a:t>
            </a:r>
            <a:r>
              <a:rPr lang="zh-CN" altLang="en-US" dirty="0"/>
              <a:t>补零</a:t>
            </a:r>
            <a:r>
              <a:rPr lang="en-US" altLang="zh-CN" dirty="0"/>
              <a:t>(</a:t>
            </a:r>
            <a:r>
              <a:rPr lang="en-US" altLang="zh-CN" dirty="0" err="1"/>
              <a:t>eg</a:t>
            </a:r>
            <a:r>
              <a:rPr lang="en-US" altLang="zh-CN" dirty="0"/>
              <a:t>. 01,02,03);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negative</a:t>
            </a:r>
            <a:r>
              <a:rPr lang="en-US" altLang="zh-CN" dirty="0"/>
              <a:t>: </a:t>
            </a:r>
            <a:r>
              <a:rPr lang="zh-CN" altLang="en-US" dirty="0"/>
              <a:t>负数策略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fallback</a:t>
            </a:r>
            <a:r>
              <a:rPr lang="en-US" altLang="zh-CN" dirty="0"/>
              <a:t>: </a:t>
            </a:r>
            <a:r>
              <a:rPr lang="zh-CN" altLang="en-US" dirty="0"/>
              <a:t>出错后的默认值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speakas</a:t>
            </a:r>
            <a:r>
              <a:rPr lang="en-US" altLang="zh-CN" dirty="0" smtClean="0"/>
              <a:t> </a:t>
            </a:r>
            <a:r>
              <a:rPr lang="en-US" altLang="zh-CN" dirty="0"/>
              <a:t>: </a:t>
            </a:r>
            <a:r>
              <a:rPr lang="zh-CN" altLang="en-US" dirty="0"/>
              <a:t>语音策略</a:t>
            </a:r>
            <a:r>
              <a:rPr lang="en-US" altLang="zh-CN" dirty="0"/>
              <a:t>; }</a:t>
            </a:r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465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 smtClean="0">
                <a:latin typeface="Noto Sans CJK SC Bold"/>
                <a:ea typeface="Noto Sans CJK SC Bold"/>
              </a:rPr>
              <a:t>自定义</a:t>
            </a:r>
            <a:r>
              <a:rPr lang="en-US" altLang="zh-CN" b="1" dirty="0" smtClean="0">
                <a:latin typeface="Noto Sans CJK SC Bold"/>
                <a:ea typeface="Noto Sans CJK SC Bold"/>
              </a:rPr>
              <a:t>counter style</a:t>
            </a:r>
            <a:r>
              <a:rPr lang="zh-CN" altLang="en-US" b="1" dirty="0" smtClean="0">
                <a:latin typeface="Noto Sans CJK SC Bold"/>
                <a:ea typeface="Noto Sans CJK SC Bold"/>
              </a:rPr>
              <a:t>示例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b="1" dirty="0"/>
              <a:t>	</a:t>
            </a:r>
            <a:r>
              <a:rPr lang="en-US" altLang="zh-CN" dirty="0"/>
              <a:t>@counter-style </a:t>
            </a:r>
            <a:r>
              <a:rPr lang="en-US" altLang="zh-CN" dirty="0" err="1"/>
              <a:t>cjk</a:t>
            </a:r>
            <a:r>
              <a:rPr lang="en-US" altLang="zh-CN" dirty="0"/>
              <a:t>-heavenly-stem {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system</a:t>
            </a:r>
            <a:r>
              <a:rPr lang="en-US" altLang="zh-CN" dirty="0"/>
              <a:t>: alphabetic;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symbols</a:t>
            </a:r>
            <a:r>
              <a:rPr lang="en-US" altLang="zh-CN" dirty="0"/>
              <a:t>: "\7532" "\4E59" "\4E19" "\4E01" "\620A" "\5DF1" "\5E9A" "\8F9B" "\58EC" "\7678</a:t>
            </a:r>
            <a:r>
              <a:rPr lang="en-US" altLang="zh-CN" dirty="0" smtClean="0"/>
              <a:t>";</a:t>
            </a:r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 </a:t>
            </a:r>
            <a:r>
              <a:rPr lang="en-US" altLang="zh-CN" dirty="0"/>
              <a:t>/* </a:t>
            </a:r>
            <a:r>
              <a:rPr lang="zh-CN" altLang="en-US" dirty="0"/>
              <a:t>甲 乙 丙 丁 戊 己 庚 辛 壬 癸 *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	suffix</a:t>
            </a:r>
            <a:r>
              <a:rPr lang="en-US" altLang="zh-CN" dirty="0"/>
              <a:t>: "</a:t>
            </a:r>
            <a:r>
              <a:rPr lang="zh-CN" altLang="en-US" dirty="0"/>
              <a:t>、</a:t>
            </a:r>
            <a:r>
              <a:rPr lang="en-US" altLang="zh-CN" dirty="0"/>
              <a:t>"; 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r>
              <a:rPr lang="en-US" altLang="zh-CN" dirty="0" smtClean="0"/>
              <a:t>}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6157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实例演示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6458704" y="2751426"/>
            <a:ext cx="12152991" cy="109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/>
              <a:t>渲染属性全接触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93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</a:t>
            </a:r>
            <a:r>
              <a:rPr lang="en-US" altLang="zh-CN" dirty="0" smtClean="0"/>
              <a:t> 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基础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知识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 smtClean="0"/>
              <a:t>形状（</a:t>
            </a:r>
            <a:r>
              <a:rPr lang="en-US" altLang="zh-CN" b="1" dirty="0"/>
              <a:t> </a:t>
            </a:r>
            <a:r>
              <a:rPr lang="en-US" altLang="zh-CN" b="1" dirty="0" smtClean="0"/>
              <a:t>CSS3 Shape</a:t>
            </a:r>
            <a:r>
              <a:rPr lang="en-US" altLang="zh-CN" dirty="0"/>
              <a:t> </a:t>
            </a:r>
            <a:r>
              <a:rPr lang="zh-CN" altLang="en-US" dirty="0" smtClean="0"/>
              <a:t>）描述</a:t>
            </a:r>
            <a:r>
              <a:rPr lang="en-US" altLang="zh-CN" dirty="0" smtClean="0"/>
              <a:t>CSS</a:t>
            </a:r>
            <a:r>
              <a:rPr lang="zh-CN" altLang="en-US" dirty="0" smtClean="0"/>
              <a:t>中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几何图形的使用</a:t>
            </a:r>
            <a:r>
              <a:rPr lang="zh-CN" altLang="en-US" dirty="0" smtClean="0"/>
              <a:t>，对于</a:t>
            </a:r>
            <a:r>
              <a:rPr lang="en-US" altLang="zh-CN" dirty="0" smtClean="0"/>
              <a:t>level 1</a:t>
            </a:r>
            <a:r>
              <a:rPr lang="zh-CN" altLang="en-US" dirty="0" smtClean="0"/>
              <a:t>（候选标准）来说，可以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使用形状属性改变形状旁内容流布局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800" y="5289294"/>
            <a:ext cx="12604400" cy="78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/>
              <a:t>形状研究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属性一览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797647"/>
              </p:ext>
            </p:extLst>
          </p:nvPr>
        </p:nvGraphicFramePr>
        <p:xfrm>
          <a:off x="1090800" y="4101803"/>
          <a:ext cx="22103737" cy="472992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418667"/>
                <a:gridCol w="16685070"/>
              </a:tblGrid>
              <a:tr h="951097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属性说明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shape-outside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使用形状改变旁边内容的布局流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shape-inside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使用形状改变内部内容的布局流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shape-margin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形状与旁边内容的距离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shape-image-threshold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外部图像作形状时，选择图像像素范围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26379" y="2714756"/>
            <a:ext cx="5538696" cy="102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800" algn="l" defTabSz="825458">
              <a:lnSpc>
                <a:spcPct val="140000"/>
              </a:lnSpc>
              <a:buClr>
                <a:srgbClr val="35B558"/>
              </a:buClr>
              <a:buSzPct val="105000"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CSS3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形状属性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一览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3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shape-outside</a:t>
            </a:r>
            <a:r>
              <a:rPr lang="en-US" altLang="zh-CN" dirty="0" smtClean="0"/>
              <a:t>:</a:t>
            </a:r>
            <a:r>
              <a:rPr lang="en-US" altLang="zh-CN" dirty="0"/>
              <a:t>  none | [ &lt;basic-shape&gt; || &lt;shape-box&gt; ] | &lt;image&gt;</a:t>
            </a:r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形状改变旁边内容的布局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流</a:t>
            </a:r>
            <a:r>
              <a:rPr lang="zh-CN" altLang="en-US" dirty="0" smtClean="0"/>
              <a:t>，默认值为</a:t>
            </a:r>
            <a:r>
              <a:rPr lang="en-US" altLang="zh-CN" dirty="0" smtClean="0"/>
              <a:t>none</a:t>
            </a:r>
            <a:r>
              <a:rPr lang="zh-CN" altLang="en-US" dirty="0" smtClean="0"/>
              <a:t>。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b="1" dirty="0" smtClean="0">
                <a:latin typeface="Noto Sans CJK SC Bold"/>
                <a:ea typeface="Noto Sans CJK SC Bold"/>
              </a:rPr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basic-shape&gt;</a:t>
            </a:r>
            <a:r>
              <a:rPr lang="zh-CN" altLang="en-US" dirty="0"/>
              <a:t>：使用基本</a:t>
            </a:r>
            <a:r>
              <a:rPr lang="en-US" altLang="zh-CN" dirty="0"/>
              <a:t>shapes</a:t>
            </a:r>
            <a:r>
              <a:rPr lang="zh-CN" altLang="en-US" dirty="0"/>
              <a:t>函数绘制</a:t>
            </a:r>
            <a:r>
              <a:rPr lang="zh-CN" altLang="en-US" dirty="0" smtClean="0"/>
              <a:t>形状</a:t>
            </a:r>
            <a:endParaRPr lang="en-US" altLang="zh-CN" dirty="0" smtClean="0"/>
          </a:p>
          <a:p>
            <a:r>
              <a:rPr lang="en-US" altLang="zh-CN" b="1" dirty="0" smtClean="0">
                <a:latin typeface="Noto Sans CJK SC Bold"/>
                <a:ea typeface="Noto Sans CJK SC Bold"/>
              </a:rPr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shape-box&gt; 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：</a:t>
            </a:r>
            <a:r>
              <a:rPr lang="zh-CN" altLang="en-US" dirty="0"/>
              <a:t>利用盒模型得到</a:t>
            </a:r>
            <a:r>
              <a:rPr lang="zh-CN" altLang="en-US" dirty="0" smtClean="0"/>
              <a:t>形状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altLang="zh-CN" dirty="0"/>
              <a:t>&lt;image</a:t>
            </a:r>
            <a:r>
              <a:rPr lang="en-US" altLang="zh-CN" dirty="0" smtClean="0"/>
              <a:t>&gt;            </a:t>
            </a:r>
            <a:r>
              <a:rPr lang="zh-CN" altLang="en-US" dirty="0" smtClean="0"/>
              <a:t>：</a:t>
            </a:r>
            <a:r>
              <a:rPr lang="zh-CN" altLang="en-US" dirty="0"/>
              <a:t>从外部图像中获取</a:t>
            </a:r>
            <a:r>
              <a:rPr lang="zh-CN" altLang="en-US" dirty="0" smtClean="0"/>
              <a:t>形状</a:t>
            </a:r>
            <a:endParaRPr lang="en-US" altLang="zh-CN" dirty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注意，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只适用于浮动元素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1011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绘制基本形状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inset() = </a:t>
            </a:r>
            <a:r>
              <a:rPr lang="en-US" altLang="zh-CN" dirty="0"/>
              <a:t>inset( </a:t>
            </a:r>
            <a:r>
              <a:rPr lang="en-US" altLang="zh-CN" u="sng" dirty="0"/>
              <a:t>&lt;shape-</a:t>
            </a:r>
            <a:r>
              <a:rPr lang="en-US" altLang="zh-CN" u="sng" dirty="0" err="1"/>
              <a:t>arg</a:t>
            </a:r>
            <a:r>
              <a:rPr lang="en-US" altLang="zh-CN" u="sng" dirty="0"/>
              <a:t>&gt;</a:t>
            </a:r>
            <a:r>
              <a:rPr lang="en-US" altLang="zh-CN" dirty="0"/>
              <a:t>{1,4} [round &lt;</a:t>
            </a:r>
            <a:r>
              <a:rPr lang="en-US" altLang="zh-CN" u="sng" dirty="0"/>
              <a:t>border-radius</a:t>
            </a:r>
            <a:r>
              <a:rPr lang="en-US" altLang="zh-CN" dirty="0"/>
              <a:t>&gt;]? 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绘制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矩形</a:t>
            </a:r>
            <a:r>
              <a:rPr lang="zh-CN" altLang="en-US" dirty="0" smtClean="0"/>
              <a:t>。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b="1" dirty="0" smtClean="0">
                <a:latin typeface="Noto Sans CJK SC Bold"/>
                <a:ea typeface="Noto Sans CJK SC Bold"/>
              </a:rPr>
              <a:t>	</a:t>
            </a:r>
            <a:r>
              <a:rPr lang="en-US" altLang="zh-CN" dirty="0"/>
              <a:t>inset</a:t>
            </a:r>
            <a:r>
              <a:rPr lang="zh-CN" altLang="en-US" dirty="0"/>
              <a:t>可以</a:t>
            </a:r>
            <a:r>
              <a:rPr lang="zh-CN" altLang="en-US" dirty="0" smtClean="0"/>
              <a:t>接受</a:t>
            </a:r>
            <a:r>
              <a:rPr lang="en-US" altLang="zh-CN" dirty="0" smtClean="0"/>
              <a:t>1-4</a:t>
            </a:r>
            <a:r>
              <a:rPr lang="zh-CN" altLang="en-US" dirty="0" smtClean="0"/>
              <a:t>个</a:t>
            </a:r>
            <a:r>
              <a:rPr lang="zh-CN" altLang="en-US" dirty="0"/>
              <a:t>参数，</a:t>
            </a:r>
            <a:r>
              <a:rPr lang="zh-CN" altLang="en-US" dirty="0" smtClean="0"/>
              <a:t>类似于</a:t>
            </a:r>
            <a:r>
              <a:rPr lang="en-US" altLang="zh-CN" dirty="0" smtClean="0"/>
              <a:t>margin</a:t>
            </a:r>
            <a:r>
              <a:rPr lang="zh-CN" altLang="en-US" dirty="0"/>
              <a:t>四个值的</a:t>
            </a:r>
            <a:r>
              <a:rPr lang="zh-CN" altLang="en-US" dirty="0" smtClean="0"/>
              <a:t>指定</a:t>
            </a:r>
            <a:r>
              <a:rPr lang="en-US" altLang="zh-CN" dirty="0" smtClean="0"/>
              <a:t>(</a:t>
            </a:r>
            <a:r>
              <a:rPr lang="zh-CN" altLang="en-US" dirty="0" smtClean="0"/>
              <a:t>上右下左的顺序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border-radius</a:t>
            </a:r>
            <a:r>
              <a:rPr lang="zh-CN" altLang="en-US" dirty="0" smtClean="0"/>
              <a:t>为可选参数，定义</a:t>
            </a:r>
            <a:r>
              <a:rPr lang="zh-CN" altLang="en-US" dirty="0"/>
              <a:t>矩形</a:t>
            </a:r>
            <a:r>
              <a:rPr lang="zh-CN" altLang="en-US" dirty="0" smtClean="0"/>
              <a:t>的圆角。</a:t>
            </a:r>
            <a:endParaRPr lang="en-US" altLang="zh-CN" dirty="0" smtClean="0"/>
          </a:p>
          <a:p>
            <a:r>
              <a:rPr lang="en-US" altLang="zh-CN" dirty="0"/>
              <a:t>	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3385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CSS3</a:t>
            </a:r>
            <a:r>
              <a:rPr lang="zh-CN" altLang="en-US" dirty="0" smtClean="0"/>
              <a:t>渲染属性全接触 </a:t>
            </a:r>
            <a:r>
              <a:rPr lang="en-US" altLang="zh-CN" dirty="0" smtClean="0"/>
              <a:t>— 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课程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概要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/>
              <a:t>计数</a:t>
            </a:r>
            <a:r>
              <a:rPr lang="zh-CN" altLang="en-US" dirty="0" smtClean="0"/>
              <a:t>器详解</a:t>
            </a:r>
            <a:endParaRPr lang="en-US" altLang="zh-CN" dirty="0" smtClean="0"/>
          </a:p>
          <a:p>
            <a:r>
              <a:rPr lang="en-US" altLang="zh-CN" dirty="0" smtClean="0"/>
              <a:t>CSS3</a:t>
            </a:r>
            <a:r>
              <a:rPr lang="zh-CN" altLang="en-US" dirty="0" smtClean="0"/>
              <a:t>形状研究</a:t>
            </a:r>
            <a:endParaRPr lang="en-US" altLang="zh-CN" dirty="0" smtClean="0"/>
          </a:p>
          <a:p>
            <a:r>
              <a:rPr lang="en-US" altLang="zh-CN" dirty="0" smtClean="0"/>
              <a:t>CSS3</a:t>
            </a:r>
            <a:r>
              <a:rPr lang="zh-CN" altLang="en-US" dirty="0" smtClean="0"/>
              <a:t>混合模式详解</a:t>
            </a:r>
            <a:endParaRPr lang="en-US" altLang="zh-CN" dirty="0" smtClean="0"/>
          </a:p>
          <a:p>
            <a:r>
              <a:rPr lang="en-US" altLang="zh-CN" dirty="0" smtClean="0"/>
              <a:t>CSS3</a:t>
            </a:r>
            <a:r>
              <a:rPr lang="zh-CN" altLang="en-US" dirty="0" smtClean="0"/>
              <a:t>裁剪与遮罩解析</a:t>
            </a:r>
            <a:endParaRPr lang="en-US" altLang="zh-CN" dirty="0" smtClean="0"/>
          </a:p>
          <a:p>
            <a:r>
              <a:rPr lang="en-US" altLang="zh-CN" dirty="0" smtClean="0"/>
              <a:t>CSS3</a:t>
            </a:r>
            <a:r>
              <a:rPr lang="zh-CN" altLang="en-US" dirty="0" smtClean="0"/>
              <a:t>滤镜详解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2666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绘制基本形状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fr-FR" altLang="zh-CN" b="1" dirty="0"/>
              <a:t>circle() = </a:t>
            </a:r>
            <a:r>
              <a:rPr lang="fr-FR" altLang="zh-CN" dirty="0"/>
              <a:t>circle( [</a:t>
            </a:r>
            <a:r>
              <a:rPr lang="fr-FR" altLang="zh-CN" u="sng" dirty="0"/>
              <a:t>&lt;shape-radius&gt;</a:t>
            </a:r>
            <a:r>
              <a:rPr lang="fr-FR" altLang="zh-CN" dirty="0"/>
              <a:t>]? [at </a:t>
            </a:r>
            <a:r>
              <a:rPr lang="fr-FR" altLang="zh-CN" u="sng" dirty="0"/>
              <a:t>&lt;position&gt;</a:t>
            </a:r>
            <a:r>
              <a:rPr lang="fr-FR" altLang="zh-CN" dirty="0"/>
              <a:t>]? </a:t>
            </a:r>
            <a:r>
              <a:rPr lang="fr-FR" altLang="zh-CN" dirty="0" smtClean="0"/>
              <a:t>)</a:t>
            </a:r>
            <a:endParaRPr lang="en-US" altLang="zh-CN" dirty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绘制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圆形</a:t>
            </a:r>
            <a:r>
              <a:rPr lang="zh-CN" altLang="en-US" dirty="0" smtClean="0"/>
              <a:t>。</a:t>
            </a:r>
            <a:r>
              <a:rPr lang="en-US" altLang="zh-CN" dirty="0"/>
              <a:t>	</a:t>
            </a:r>
            <a:r>
              <a:rPr lang="zh-CN" altLang="en-US" dirty="0"/>
              <a:t>默认为一个圆心在元素中心的的圆。</a:t>
            </a:r>
            <a:endParaRPr lang="en-US" altLang="zh-CN" dirty="0"/>
          </a:p>
          <a:p>
            <a:r>
              <a:rPr lang="en-US" altLang="zh-CN" b="1" dirty="0" smtClean="0">
                <a:latin typeface="Noto Sans CJK SC Bold"/>
                <a:ea typeface="Noto Sans CJK SC Bold"/>
              </a:rPr>
              <a:t>	</a:t>
            </a:r>
            <a:r>
              <a:rPr lang="en-US" altLang="zh-CN" dirty="0" smtClean="0"/>
              <a:t>shape-radius</a:t>
            </a:r>
            <a:r>
              <a:rPr lang="zh-CN" altLang="en-US" dirty="0" smtClean="0"/>
              <a:t>为可选参数，代表圆的半径。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可以为数字、百分比，不可为负数。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还可以为</a:t>
            </a:r>
            <a:r>
              <a:rPr lang="en-US" altLang="zh-CN" b="1" dirty="0" smtClean="0"/>
              <a:t>closest-side(</a:t>
            </a:r>
            <a:r>
              <a:rPr lang="zh-CN" altLang="en-US" b="1" dirty="0" smtClean="0"/>
              <a:t>近端</a:t>
            </a:r>
            <a:r>
              <a:rPr lang="en-US" altLang="zh-CN" b="1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b="1" dirty="0" smtClean="0"/>
              <a:t>farthest-side(</a:t>
            </a:r>
            <a:r>
              <a:rPr lang="zh-CN" altLang="en-US" b="1" dirty="0" smtClean="0"/>
              <a:t>远端</a:t>
            </a:r>
            <a:r>
              <a:rPr lang="en-US" altLang="zh-CN" b="1" dirty="0" smtClean="0"/>
              <a:t>)</a:t>
            </a:r>
            <a:r>
              <a:rPr lang="zh-CN" altLang="en-US" dirty="0" smtClean="0"/>
              <a:t>两</a:t>
            </a:r>
            <a:r>
              <a:rPr lang="zh-CN" altLang="en-US" dirty="0"/>
              <a:t>个</a:t>
            </a:r>
            <a:r>
              <a:rPr lang="zh-CN" altLang="en-US" dirty="0" smtClean="0"/>
              <a:t>关键字。</a:t>
            </a:r>
            <a:endParaRPr lang="en-US" altLang="zh-CN" dirty="0"/>
          </a:p>
          <a:p>
            <a:r>
              <a:rPr lang="en-US" altLang="zh-CN" dirty="0"/>
              <a:t>	position</a:t>
            </a:r>
            <a:r>
              <a:rPr lang="zh-CN" altLang="en-US" dirty="0" smtClean="0"/>
              <a:t>为可选参数，代表圆心位置。</a:t>
            </a:r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8778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绘制基本形状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ellipse() = </a:t>
            </a:r>
            <a:r>
              <a:rPr lang="en-US" altLang="zh-CN" dirty="0"/>
              <a:t>ellipse( [</a:t>
            </a:r>
            <a:r>
              <a:rPr lang="en-US" altLang="zh-CN" u="sng" dirty="0"/>
              <a:t>&lt;shape-radius&gt;</a:t>
            </a:r>
            <a:r>
              <a:rPr lang="en-US" altLang="zh-CN" dirty="0"/>
              <a:t>{2}]? [at </a:t>
            </a:r>
            <a:r>
              <a:rPr lang="en-US" altLang="zh-CN" u="sng" dirty="0"/>
              <a:t>&lt;position&gt;</a:t>
            </a:r>
            <a:r>
              <a:rPr lang="en-US" altLang="zh-CN" dirty="0"/>
              <a:t>]? 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绘制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椭圆形</a:t>
            </a:r>
            <a:r>
              <a:rPr lang="zh-CN" altLang="en-US" dirty="0" smtClean="0"/>
              <a:t>。</a:t>
            </a:r>
            <a:r>
              <a:rPr lang="en-US" altLang="zh-CN" dirty="0"/>
              <a:t>	</a:t>
            </a:r>
            <a:r>
              <a:rPr lang="zh-CN" altLang="en-US" dirty="0"/>
              <a:t>默认为一个圆心在元素中心的的圆。</a:t>
            </a:r>
            <a:endParaRPr lang="en-US" altLang="zh-CN" dirty="0"/>
          </a:p>
          <a:p>
            <a:r>
              <a:rPr lang="en-US" altLang="zh-CN" b="1" dirty="0" smtClean="0">
                <a:latin typeface="Noto Sans CJK SC Bold"/>
                <a:ea typeface="Noto Sans CJK SC Bold"/>
              </a:rPr>
              <a:t>	</a:t>
            </a:r>
            <a:r>
              <a:rPr lang="en-US" altLang="zh-CN" dirty="0" smtClean="0"/>
              <a:t>shape-radius</a:t>
            </a:r>
            <a:r>
              <a:rPr lang="zh-CN" altLang="en-US" dirty="0" smtClean="0"/>
              <a:t>为可选参数，两个值分别代表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轴半径。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可以为数字、百分比，不可为负数。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还可以为</a:t>
            </a:r>
            <a:r>
              <a:rPr lang="en-US" altLang="zh-CN" b="1" dirty="0" smtClean="0"/>
              <a:t>closest-side(</a:t>
            </a:r>
            <a:r>
              <a:rPr lang="zh-CN" altLang="en-US" b="1" dirty="0" smtClean="0"/>
              <a:t>近端</a:t>
            </a:r>
            <a:r>
              <a:rPr lang="en-US" altLang="zh-CN" b="1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b="1" dirty="0" smtClean="0"/>
              <a:t>farthest-side(</a:t>
            </a:r>
            <a:r>
              <a:rPr lang="zh-CN" altLang="en-US" b="1" dirty="0" smtClean="0"/>
              <a:t>远端</a:t>
            </a:r>
            <a:r>
              <a:rPr lang="en-US" altLang="zh-CN" b="1" dirty="0" smtClean="0"/>
              <a:t>)</a:t>
            </a:r>
            <a:r>
              <a:rPr lang="zh-CN" altLang="en-US" dirty="0" smtClean="0"/>
              <a:t>两</a:t>
            </a:r>
            <a:r>
              <a:rPr lang="zh-CN" altLang="en-US" dirty="0"/>
              <a:t>个</a:t>
            </a:r>
            <a:r>
              <a:rPr lang="zh-CN" altLang="en-US" dirty="0" smtClean="0"/>
              <a:t>关键字。</a:t>
            </a:r>
            <a:endParaRPr lang="en-US" altLang="zh-CN" dirty="0"/>
          </a:p>
          <a:p>
            <a:r>
              <a:rPr lang="en-US" altLang="zh-CN" dirty="0"/>
              <a:t>	position</a:t>
            </a:r>
            <a:r>
              <a:rPr lang="zh-CN" altLang="en-US" dirty="0" smtClean="0"/>
              <a:t>为可选参数，代表圆心位置。</a:t>
            </a:r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2527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绘制基本形状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polygon() = </a:t>
            </a:r>
            <a:r>
              <a:rPr lang="en-US" altLang="zh-CN" dirty="0"/>
              <a:t>polygon( [&lt;fill-rule&gt;,]? [&lt;shape-</a:t>
            </a:r>
            <a:r>
              <a:rPr lang="en-US" altLang="zh-CN" dirty="0" err="1"/>
              <a:t>arg</a:t>
            </a:r>
            <a:r>
              <a:rPr lang="en-US" altLang="zh-CN" dirty="0"/>
              <a:t>&gt; &lt;shape-</a:t>
            </a:r>
            <a:r>
              <a:rPr lang="en-US" altLang="zh-CN" dirty="0" err="1"/>
              <a:t>arg</a:t>
            </a:r>
            <a:r>
              <a:rPr lang="en-US" altLang="zh-CN" dirty="0"/>
              <a:t>&gt;]# </a:t>
            </a:r>
            <a:r>
              <a:rPr lang="en-US" altLang="zh-CN" dirty="0" smtClean="0"/>
              <a:t>)</a:t>
            </a:r>
          </a:p>
          <a:p>
            <a:r>
              <a:rPr lang="en-US" altLang="zh-CN" b="1" i="1" dirty="0" smtClean="0"/>
              <a:t> </a:t>
            </a:r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绘制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多边形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b="1" dirty="0" smtClean="0">
                <a:latin typeface="Noto Sans CJK SC Bold"/>
                <a:ea typeface="Noto Sans CJK SC Bold"/>
              </a:rPr>
              <a:t>	</a:t>
            </a:r>
            <a:r>
              <a:rPr lang="en-US" altLang="zh-CN" b="1" dirty="0" smtClean="0"/>
              <a:t>fill-rule</a:t>
            </a:r>
            <a:r>
              <a:rPr lang="zh-CN" altLang="en-US" dirty="0" smtClean="0"/>
              <a:t>为可选参数，代表多边形的填充规则。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可以接受</a:t>
            </a:r>
            <a:r>
              <a:rPr lang="en-US" altLang="zh-CN" dirty="0" smtClean="0"/>
              <a:t>nonzero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evenodd</a:t>
            </a:r>
            <a:r>
              <a:rPr lang="zh-CN" altLang="en-US" dirty="0" smtClean="0"/>
              <a:t>作为参数。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b="1" dirty="0"/>
              <a:t> </a:t>
            </a:r>
            <a:r>
              <a:rPr lang="en-US" altLang="zh-CN" b="1" dirty="0" smtClean="0"/>
              <a:t>shape-</a:t>
            </a:r>
            <a:r>
              <a:rPr lang="en-US" altLang="zh-CN" b="1" dirty="0" err="1" smtClean="0"/>
              <a:t>arg</a:t>
            </a:r>
            <a:r>
              <a:rPr lang="zh-CN" altLang="en-US" b="1" dirty="0" smtClean="0"/>
              <a:t>代表多边形顶点坐标，每一对表示一个点，至少需要三个点。</a:t>
            </a:r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16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绘制基本形状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dirty="0" smtClean="0"/>
              <a:t>使用形状编辑器（</a:t>
            </a:r>
            <a:r>
              <a:rPr lang="en-US" altLang="zh-CN" dirty="0" smtClean="0"/>
              <a:t>shape edit</a:t>
            </a:r>
            <a:r>
              <a:rPr lang="zh-CN" altLang="en-US" dirty="0" smtClean="0"/>
              <a:t>）辅助绘制形状。</a:t>
            </a:r>
            <a:endParaRPr lang="en-US" altLang="zh-CN" dirty="0" smtClean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/>
              <a:t>CSS Shapes Editor for </a:t>
            </a:r>
            <a:r>
              <a:rPr lang="en-US" altLang="zh-CN" dirty="0" smtClean="0"/>
              <a:t>Chrome--</a:t>
            </a:r>
            <a:r>
              <a:rPr lang="en-US" altLang="zh-CN" dirty="0" smtClean="0">
                <a:hlinkClick r:id="rId2"/>
              </a:rPr>
              <a:t>Chrome</a:t>
            </a:r>
            <a:r>
              <a:rPr lang="zh-CN" altLang="en-US" dirty="0" smtClean="0">
                <a:hlinkClick r:id="rId2"/>
              </a:rPr>
              <a:t>浏览器插件</a:t>
            </a:r>
            <a:endParaRPr lang="en-US" altLang="zh-CN" dirty="0" smtClean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 smtClean="0"/>
              <a:t>CSS </a:t>
            </a:r>
            <a:r>
              <a:rPr lang="en-US" altLang="zh-CN" dirty="0"/>
              <a:t>Shapes Editor for </a:t>
            </a:r>
            <a:r>
              <a:rPr lang="en-US" altLang="zh-CN" dirty="0" smtClean="0"/>
              <a:t>Brackets—Brackets</a:t>
            </a:r>
            <a:r>
              <a:rPr lang="zh-CN" altLang="en-US" dirty="0" smtClean="0"/>
              <a:t>编辑器插件</a:t>
            </a:r>
            <a:endParaRPr lang="en-US" altLang="zh-CN" dirty="0" smtClean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dirty="0"/>
              <a:t>Standalone CSS Shapes </a:t>
            </a:r>
            <a:r>
              <a:rPr lang="en-US" altLang="zh-CN" dirty="0" smtClean="0"/>
              <a:t>Editor—</a:t>
            </a:r>
            <a:r>
              <a:rPr lang="zh-CN" altLang="en-US" dirty="0" smtClean="0"/>
              <a:t>独立形状编辑器</a:t>
            </a:r>
            <a:endParaRPr lang="en-US" altLang="zh-CN" dirty="0"/>
          </a:p>
          <a:p>
            <a:pPr marL="190800">
              <a:buClr>
                <a:srgbClr val="35B558"/>
              </a:buClr>
              <a:buSzPct val="105000"/>
            </a:pPr>
            <a:r>
              <a:rPr lang="zh-CN" altLang="en-US" dirty="0" smtClean="0"/>
              <a:t>具体使用过程参见演示。</a:t>
            </a:r>
            <a:endParaRPr lang="en-US" altLang="zh-CN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070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利用盒模型得到形状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&lt;shape-box&gt; = &lt;box&gt; | </a:t>
            </a:r>
            <a:r>
              <a:rPr lang="en-US" altLang="zh-CN" b="1" dirty="0" smtClean="0"/>
              <a:t>margin-box</a:t>
            </a: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&lt;box&gt; = border-box | padding-box | content-box</a:t>
            </a:r>
            <a:endParaRPr lang="en-US" altLang="zh-CN" dirty="0" smtClean="0"/>
          </a:p>
          <a:p>
            <a:r>
              <a:rPr lang="en-US" altLang="zh-CN" b="1" i="1" dirty="0" smtClean="0"/>
              <a:t> </a:t>
            </a:r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利用盒模型得到形状</a:t>
            </a:r>
            <a:r>
              <a:rPr lang="zh-CN" altLang="en-US" dirty="0" smtClean="0"/>
              <a:t>。</a:t>
            </a:r>
            <a:r>
              <a:rPr lang="en-US" altLang="zh-CN" b="1" dirty="0" smtClean="0">
                <a:latin typeface="Noto Sans CJK SC Bold"/>
                <a:ea typeface="Noto Sans CJK SC Bold"/>
              </a:rPr>
              <a:t>	</a:t>
            </a:r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760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从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外部图像中得到形状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/>
              <a:t>使用外部图像得到形状，需要图像具有一个</a:t>
            </a:r>
            <a:r>
              <a:rPr lang="en-US" altLang="zh-CN" dirty="0"/>
              <a:t>alpha</a:t>
            </a:r>
            <a:r>
              <a:rPr lang="zh-CN" altLang="en-US" dirty="0"/>
              <a:t>通道</a:t>
            </a:r>
            <a:endParaRPr lang="en-US" altLang="zh-CN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/>
              <a:t>图像中</a:t>
            </a:r>
            <a:r>
              <a:rPr lang="en-US" altLang="zh-CN" dirty="0"/>
              <a:t>alpha</a:t>
            </a:r>
            <a:r>
              <a:rPr lang="zh-CN" altLang="en-US" dirty="0"/>
              <a:t>超过</a:t>
            </a:r>
            <a:r>
              <a:rPr lang="zh-CN" altLang="en-US" dirty="0" smtClean="0"/>
              <a:t>阈值的</a:t>
            </a:r>
            <a:r>
              <a:rPr lang="zh-CN" altLang="en-US" dirty="0"/>
              <a:t>像素将会被用来定义</a:t>
            </a:r>
            <a:r>
              <a:rPr lang="zh-CN" altLang="en-US" dirty="0" smtClean="0"/>
              <a:t>形状</a:t>
            </a:r>
            <a:endParaRPr lang="en-US" altLang="zh-CN" dirty="0" smtClean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阈值由</a:t>
            </a:r>
            <a:r>
              <a:rPr lang="en-US" altLang="zh-CN" dirty="0" smtClean="0"/>
              <a:t>shape-image-threshold</a:t>
            </a:r>
            <a:r>
              <a:rPr lang="zh-CN" altLang="en-US" dirty="0" smtClean="0"/>
              <a:t>属性指定，默认值为</a:t>
            </a:r>
            <a:r>
              <a:rPr lang="en-US" altLang="zh-CN" dirty="0" smtClean="0"/>
              <a:t>0</a:t>
            </a:r>
            <a:endParaRPr lang="en-US" altLang="zh-CN" dirty="0"/>
          </a:p>
          <a:p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1643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shape-margin</a:t>
            </a:r>
            <a:r>
              <a:rPr lang="en-US" altLang="zh-CN" dirty="0" smtClean="0"/>
              <a:t>:</a:t>
            </a:r>
            <a:r>
              <a:rPr lang="en-US" altLang="zh-CN" dirty="0"/>
              <a:t> &lt;length&gt; | &lt;percentage</a:t>
            </a:r>
            <a:r>
              <a:rPr lang="en-US" altLang="zh-CN" dirty="0" smtClean="0"/>
              <a:t>&gt;</a:t>
            </a:r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/>
              <a:t>	</a:t>
            </a:r>
            <a:r>
              <a:rPr lang="zh-CN" altLang="en-US" dirty="0" smtClean="0"/>
              <a:t>为</a:t>
            </a:r>
            <a:r>
              <a:rPr lang="en-US" altLang="zh-CN" dirty="0" smtClean="0"/>
              <a:t>shape-outside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指定</a:t>
            </a:r>
            <a:r>
              <a:rPr lang="en-US" altLang="zh-CN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margin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值</a:t>
            </a:r>
            <a:r>
              <a:rPr lang="zh-CN" altLang="en-US" dirty="0" smtClean="0"/>
              <a:t>，默认值为</a:t>
            </a:r>
            <a:r>
              <a:rPr lang="en-US" altLang="zh-CN" dirty="0" smtClean="0"/>
              <a:t>0.</a:t>
            </a:r>
            <a:r>
              <a:rPr lang="en-US" altLang="zh-CN" dirty="0"/>
              <a:t>	</a:t>
            </a:r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length&gt;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：使用数字表示</a:t>
            </a:r>
            <a:r>
              <a:rPr lang="en-US" altLang="zh-CN" dirty="0" smtClean="0"/>
              <a:t>margin</a:t>
            </a:r>
            <a:r>
              <a:rPr lang="zh-CN" altLang="en-US" dirty="0" smtClean="0"/>
              <a:t>值</a:t>
            </a:r>
            <a:endParaRPr lang="en-US" altLang="zh-CN" dirty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en-US" altLang="zh-CN" dirty="0"/>
              <a:t>&lt;percentage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：使用元素块容器的百分比表示</a:t>
            </a:r>
            <a:r>
              <a:rPr lang="en-US" altLang="zh-CN" dirty="0" smtClean="0"/>
              <a:t>margin</a:t>
            </a:r>
            <a:r>
              <a:rPr lang="zh-CN" altLang="en-US" dirty="0" smtClean="0"/>
              <a:t>值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5064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兼容性问题及解决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 smtClean="0">
                <a:latin typeface="Noto Sans CJK SC Bold"/>
                <a:ea typeface="Noto Sans CJK SC Bold"/>
              </a:rPr>
              <a:t>浏览器兼容性问题</a:t>
            </a:r>
            <a:endParaRPr lang="en-US" altLang="zh-CN" b="1" dirty="0" smtClean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兼容情况不好，使用</a:t>
            </a:r>
            <a:r>
              <a:rPr lang="en-US" altLang="zh-CN" dirty="0" smtClean="0">
                <a:hlinkClick r:id="rId2"/>
              </a:rPr>
              <a:t>polyfill</a:t>
            </a:r>
            <a:r>
              <a:rPr lang="zh-CN" altLang="en-US" dirty="0" smtClean="0"/>
              <a:t>解决。</a:t>
            </a:r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729" t="8947" b="1053"/>
          <a:stretch/>
        </p:blipFill>
        <p:spPr>
          <a:xfrm>
            <a:off x="1873405" y="5062654"/>
            <a:ext cx="20652059" cy="81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实例演示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086"/>
          <a:stretch/>
        </p:blipFill>
        <p:spPr>
          <a:xfrm>
            <a:off x="3937264" y="2907105"/>
            <a:ext cx="17195872" cy="101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1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形状</a:t>
            </a:r>
            <a:r>
              <a:rPr lang="zh-CN" altLang="en-US" dirty="0" smtClean="0"/>
              <a:t>研究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效果实现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实现过程见视频演示，具体代码见源代码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61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/>
              <a:t>渲染属性全接触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 smtClean="0"/>
              <a:t>计数器详解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158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CSS3 </a:t>
            </a:r>
            <a:r>
              <a:rPr lang="zh-CN" altLang="en-US" dirty="0" smtClean="0"/>
              <a:t>渲染属性</a:t>
            </a:r>
            <a:r>
              <a:rPr lang="zh-CN" altLang="en-US" dirty="0"/>
              <a:t>全接触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559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</a:t>
            </a:r>
            <a:r>
              <a:rPr lang="en-US" altLang="zh-CN" dirty="0" smtClean="0"/>
              <a:t> 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基础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知识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0800" y="2886890"/>
            <a:ext cx="22201200" cy="10281600"/>
          </a:xfrm>
        </p:spPr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混合模式详解</a:t>
            </a:r>
            <a:r>
              <a:rPr lang="en-US" altLang="zh-CN" dirty="0"/>
              <a:t> </a:t>
            </a:r>
            <a:r>
              <a:rPr lang="zh-CN" altLang="en-US" dirty="0" smtClean="0"/>
              <a:t>（</a:t>
            </a:r>
            <a:r>
              <a:rPr lang="en-US" altLang="zh-CN" b="1" dirty="0"/>
              <a:t>  CSS Blend Modes </a:t>
            </a:r>
            <a:r>
              <a:rPr lang="en-US" altLang="zh-CN" dirty="0" smtClean="0"/>
              <a:t> </a:t>
            </a:r>
            <a:r>
              <a:rPr lang="zh-CN" altLang="en-US" dirty="0" smtClean="0"/>
              <a:t>）是</a:t>
            </a:r>
            <a:r>
              <a:rPr lang="en-US" altLang="zh-CN" dirty="0" smtClean="0"/>
              <a:t>CSS3</a:t>
            </a:r>
            <a:r>
              <a:rPr lang="zh-CN" altLang="en-US" dirty="0" smtClean="0"/>
              <a:t>新增的一个魔法特性，可以允许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多个背景或多个元素进行混合</a:t>
            </a:r>
            <a:r>
              <a:rPr lang="zh-CN" altLang="en-US" dirty="0" smtClean="0"/>
              <a:t>，类似于</a:t>
            </a:r>
            <a:r>
              <a:rPr lang="en-US" altLang="zh-CN" dirty="0" smtClean="0"/>
              <a:t>Photoshop</a:t>
            </a:r>
            <a:r>
              <a:rPr lang="zh-CN" altLang="en-US" dirty="0" smtClean="0"/>
              <a:t>的图层混合模式。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94" y="4973444"/>
            <a:ext cx="18381411" cy="819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4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混合模式详解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属性一览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696"/>
              </p:ext>
            </p:extLst>
          </p:nvPr>
        </p:nvGraphicFramePr>
        <p:xfrm>
          <a:off x="1090800" y="4101803"/>
          <a:ext cx="22103737" cy="378521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49590"/>
                <a:gridCol w="15054147"/>
              </a:tblGrid>
              <a:tr h="951097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属性说明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background-blend-mode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设置多背景的混合模式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mix-blend-mode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设置多个元素的混合模式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isolation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设置元素的隔离模式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26379" y="2714756"/>
            <a:ext cx="6769802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800" algn="l" defTabSz="825458">
              <a:lnSpc>
                <a:spcPct val="140000"/>
              </a:lnSpc>
              <a:buClr>
                <a:srgbClr val="35B558"/>
              </a:buClr>
              <a:buSzPct val="105000"/>
            </a:pP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CSS3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混合模式属性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一览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5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0800" y="2889473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b="1" dirty="0"/>
              <a:t>	</a:t>
            </a:r>
            <a:r>
              <a:rPr lang="en-US" altLang="zh-CN" dirty="0"/>
              <a:t> </a:t>
            </a:r>
            <a:r>
              <a:rPr lang="en-US" altLang="zh-CN" b="1" dirty="0"/>
              <a:t>background-blend-mode</a:t>
            </a:r>
            <a:r>
              <a:rPr lang="en-US" altLang="zh-CN" dirty="0"/>
              <a:t> </a:t>
            </a:r>
            <a:r>
              <a:rPr lang="zh-CN" altLang="en-US" b="1" dirty="0" smtClean="0"/>
              <a:t>：</a:t>
            </a:r>
            <a:r>
              <a:rPr lang="en-US" altLang="zh-CN" dirty="0"/>
              <a:t> &lt;blend-mode</a:t>
            </a:r>
            <a:r>
              <a:rPr lang="en-US" altLang="zh-CN" dirty="0" smtClean="0"/>
              <a:t>&gt;</a:t>
            </a:r>
          </a:p>
          <a:p>
            <a:pPr lvl="0"/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设置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多背景之间的混合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模式</a:t>
            </a:r>
            <a:r>
              <a:rPr lang="zh-CN" altLang="en-US" dirty="0" smtClean="0"/>
              <a:t>，背景色、背景图像、渐变背景之间的混合模式。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&lt;blend-mode&gt;</a:t>
            </a:r>
            <a:r>
              <a:rPr lang="zh-CN" altLang="en-US" dirty="0" smtClean="0"/>
              <a:t>可以接受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个取值，分别为：</a:t>
            </a:r>
            <a:endParaRPr lang="en-US" altLang="zh-CN" dirty="0" smtClean="0"/>
          </a:p>
          <a:p>
            <a:r>
              <a:rPr lang="en-US" altLang="zh-CN" dirty="0" smtClean="0"/>
              <a:t>	normal </a:t>
            </a:r>
            <a:r>
              <a:rPr lang="en-US" altLang="zh-CN" dirty="0"/>
              <a:t>| multiply | screen | overlay | darken | lighten |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color-dodge </a:t>
            </a:r>
            <a:r>
              <a:rPr lang="en-US" altLang="zh-CN" dirty="0"/>
              <a:t>|color-burn | hard-light | soft-light | </a:t>
            </a:r>
            <a:r>
              <a:rPr lang="en-US" altLang="zh-CN" dirty="0" smtClean="0"/>
              <a:t>difference </a:t>
            </a:r>
            <a:r>
              <a:rPr lang="en-US" altLang="zh-CN" dirty="0"/>
              <a:t>| exclusion </a:t>
            </a:r>
            <a:r>
              <a:rPr lang="en-US" altLang="zh-CN" dirty="0" smtClean="0"/>
              <a:t>|</a:t>
            </a:r>
          </a:p>
          <a:p>
            <a:r>
              <a:rPr lang="en-US" altLang="zh-CN" dirty="0" smtClean="0"/>
              <a:t> 	hue </a:t>
            </a:r>
            <a:r>
              <a:rPr lang="en-US" altLang="zh-CN" dirty="0"/>
              <a:t>| </a:t>
            </a:r>
            <a:r>
              <a:rPr lang="en-US" altLang="zh-CN" dirty="0" smtClean="0"/>
              <a:t>saturation </a:t>
            </a:r>
            <a:r>
              <a:rPr lang="en-US" altLang="zh-CN" dirty="0"/>
              <a:t>| color | </a:t>
            </a:r>
            <a:r>
              <a:rPr lang="en-US" altLang="zh-CN" dirty="0" smtClean="0"/>
              <a:t>luminosity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7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0800" y="2889473"/>
            <a:ext cx="22201200" cy="1028160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96" y="2889473"/>
            <a:ext cx="16759008" cy="102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0800" y="2889473"/>
            <a:ext cx="22201200" cy="10281600"/>
          </a:xfrm>
        </p:spPr>
        <p:txBody>
          <a:bodyPr/>
          <a:lstStyle/>
          <a:p>
            <a:r>
              <a:rPr lang="zh-CN" altLang="en-US" dirty="0" smtClean="0"/>
              <a:t>多种混合</a:t>
            </a:r>
            <a:r>
              <a:rPr lang="zh-CN" altLang="en-US" dirty="0"/>
              <a:t>模式对比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详见实验网页和演示。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00" y="3910748"/>
            <a:ext cx="22201200" cy="70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5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b="1" dirty="0"/>
              <a:t>	</a:t>
            </a:r>
            <a:r>
              <a:rPr lang="en-US" altLang="zh-CN" b="1" dirty="0" smtClean="0"/>
              <a:t>mix-blend-mode</a:t>
            </a:r>
            <a:r>
              <a:rPr lang="zh-CN" altLang="en-US" dirty="0" smtClean="0"/>
              <a:t>：</a:t>
            </a:r>
            <a:r>
              <a:rPr lang="en-US" altLang="zh-CN" dirty="0"/>
              <a:t>&lt;blend-mode</a:t>
            </a:r>
            <a:r>
              <a:rPr lang="en-US" altLang="zh-CN" dirty="0" smtClean="0"/>
              <a:t>&gt;</a:t>
            </a:r>
          </a:p>
          <a:p>
            <a:pPr lvl="0"/>
            <a:r>
              <a:rPr lang="zh-CN" altLang="en-US" b="1" dirty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dirty="0"/>
              <a:t>	</a:t>
            </a:r>
            <a:r>
              <a:rPr lang="zh-CN" altLang="en-US" dirty="0"/>
              <a:t>设置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多元素之间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的混合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模式。</a:t>
            </a:r>
            <a:endParaRPr lang="en-US" altLang="zh-CN" dirty="0" smtClean="0">
              <a:solidFill>
                <a:srgbClr val="FF5C00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  <a:p>
            <a:pPr lvl="0"/>
            <a:r>
              <a:rPr lang="en-US" altLang="zh-CN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	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元素之间、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svg</a:t>
            </a:r>
            <a:r>
              <a:rPr lang="zh-CN" altLang="en-US" dirty="0" smtClean="0"/>
              <a:t>元素之间均可以。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2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b="1" dirty="0"/>
              <a:t>	</a:t>
            </a:r>
            <a:r>
              <a:rPr lang="en-US" altLang="zh-CN" b="1" dirty="0" smtClean="0"/>
              <a:t>isolation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auto </a:t>
            </a:r>
            <a:r>
              <a:rPr lang="en-US" altLang="zh-CN" dirty="0"/>
              <a:t>| isolate</a:t>
            </a:r>
            <a:endParaRPr lang="en-US" altLang="zh-CN" dirty="0" smtClean="0"/>
          </a:p>
          <a:p>
            <a:pPr lvl="0"/>
            <a:r>
              <a:rPr lang="zh-CN" altLang="en-US" b="1" dirty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dirty="0"/>
              <a:t>	</a:t>
            </a:r>
            <a:r>
              <a:rPr lang="zh-CN" altLang="en-US" dirty="0" smtClean="0"/>
              <a:t>设置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元素的隔离模式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/>
            <a:r>
              <a:rPr lang="en-US" altLang="zh-CN" dirty="0"/>
              <a:t>	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69390"/>
              </p:ext>
            </p:extLst>
          </p:nvPr>
        </p:nvGraphicFramePr>
        <p:xfrm>
          <a:off x="1293347" y="7508426"/>
          <a:ext cx="19990652" cy="27098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12759"/>
                <a:gridCol w="15477893"/>
              </a:tblGrid>
              <a:tr h="909860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属性值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含义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auto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（默认值）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当前元素和所有下方元素均产生混合。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isolate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产生一个隔离元素，只有隔离元素内的元素参与混合。</a:t>
                      </a: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兼容性问题及解决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67" y="2941102"/>
            <a:ext cx="22204711" cy="95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兼容性问题及解决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endParaRPr lang="en-US" altLang="zh-CN" dirty="0" smtClean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68" y="2897560"/>
            <a:ext cx="22201422" cy="89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4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CSS3</a:t>
            </a:r>
            <a:r>
              <a:rPr lang="zh-CN" altLang="en-US" dirty="0" smtClean="0"/>
              <a:t>计数器详解</a:t>
            </a:r>
            <a:r>
              <a:rPr lang="en-US" altLang="zh-CN" dirty="0" smtClean="0"/>
              <a:t> 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基础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知识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 smtClean="0"/>
              <a:t>计数器</a:t>
            </a:r>
            <a:r>
              <a:rPr lang="zh-CN" altLang="en-US" dirty="0"/>
              <a:t>（</a:t>
            </a:r>
            <a:r>
              <a:rPr lang="en-US" altLang="zh-CN" b="1" dirty="0"/>
              <a:t> </a:t>
            </a:r>
            <a:r>
              <a:rPr lang="en-US" altLang="zh-CN" b="1" dirty="0" smtClean="0"/>
              <a:t>CSS Counters</a:t>
            </a:r>
            <a:r>
              <a:rPr lang="en-US" altLang="zh-CN" dirty="0"/>
              <a:t> </a:t>
            </a:r>
            <a:r>
              <a:rPr lang="zh-CN" altLang="en-US" dirty="0" smtClean="0"/>
              <a:t>）</a:t>
            </a:r>
            <a:r>
              <a:rPr lang="zh-CN" altLang="en-US" dirty="0"/>
              <a:t>可以允许我们使用</a:t>
            </a:r>
            <a:r>
              <a:rPr lang="en-US" altLang="zh-CN" dirty="0" err="1"/>
              <a:t>css</a:t>
            </a:r>
            <a:r>
              <a:rPr lang="zh-CN" altLang="en-US" dirty="0"/>
              <a:t>对页面中的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任意元素进行计数</a:t>
            </a:r>
            <a:r>
              <a:rPr lang="zh-CN" altLang="en-US" dirty="0"/>
              <a:t>，实现类似于有序列表的</a:t>
            </a:r>
            <a:r>
              <a:rPr lang="zh-CN" altLang="en-US" dirty="0" smtClean="0"/>
              <a:t>功能。</a:t>
            </a:r>
            <a:endParaRPr lang="en-US" altLang="zh-CN" dirty="0" smtClean="0"/>
          </a:p>
          <a:p>
            <a:r>
              <a:rPr lang="zh-CN" altLang="en-US" dirty="0" smtClean="0"/>
              <a:t>与有序列表相比，它的突出特性在于可以对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任意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元素计数</a:t>
            </a:r>
            <a:r>
              <a:rPr lang="zh-CN" altLang="en-US" dirty="0" smtClean="0"/>
              <a:t>，</a:t>
            </a:r>
            <a:r>
              <a:rPr lang="zh-CN" altLang="en-US" dirty="0"/>
              <a:t>同时</a:t>
            </a:r>
            <a:r>
              <a:rPr lang="zh-CN" altLang="en-US" dirty="0" smtClean="0"/>
              <a:t>实现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个性化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计数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4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实例演示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43" y="3594095"/>
            <a:ext cx="17472514" cy="92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3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混合模式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效果实现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实现过程见视频演示，具体代码见源代码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00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CSS3 </a:t>
            </a:r>
            <a:r>
              <a:rPr lang="zh-CN" altLang="en-US" dirty="0"/>
              <a:t>渲染</a:t>
            </a:r>
            <a:r>
              <a:rPr lang="zh-CN" altLang="en-US" dirty="0" smtClean="0"/>
              <a:t>属性</a:t>
            </a:r>
            <a:r>
              <a:rPr lang="zh-CN" altLang="en-US" dirty="0"/>
              <a:t>全接触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81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</a:t>
            </a:r>
            <a:r>
              <a:rPr lang="en-US" altLang="zh-CN" dirty="0" smtClean="0"/>
              <a:t> 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基础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知识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Clipping and Masking</a:t>
            </a:r>
            <a:r>
              <a:rPr lang="zh-CN" altLang="en-US" dirty="0" smtClean="0"/>
              <a:t>）用来隐藏元素的一部分而显示另一部分，裁剪使用路径、遮罩使用图像来控制元素的显示。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01" y="5744664"/>
            <a:ext cx="10407780" cy="37066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400" y="5744664"/>
            <a:ext cx="10329027" cy="38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裁剪与遮罩解析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属性一览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174557"/>
              </p:ext>
            </p:extLst>
          </p:nvPr>
        </p:nvGraphicFramePr>
        <p:xfrm>
          <a:off x="1090800" y="4101803"/>
          <a:ext cx="22103737" cy="378521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49590"/>
                <a:gridCol w="15054147"/>
              </a:tblGrid>
              <a:tr h="951097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属性说明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旧的裁剪属性，只适用于绝对定位元素，只能用矩形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clip-path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设置多个元素的混合模式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background-clip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设置背景裁剪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26379" y="2714756"/>
            <a:ext cx="5538696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800" algn="l" defTabSz="825458">
              <a:lnSpc>
                <a:spcPct val="140000"/>
              </a:lnSpc>
              <a:buClr>
                <a:srgbClr val="35B558"/>
              </a:buClr>
              <a:buSzPct val="105000"/>
            </a:pPr>
            <a:r>
              <a:rPr lang="en-US" altLang="zh-CN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CSS3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裁剪属性一览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12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clip</a:t>
            </a:r>
            <a:r>
              <a:rPr lang="en-US" altLang="zh-CN" dirty="0" smtClean="0"/>
              <a:t>:</a:t>
            </a:r>
            <a:r>
              <a:rPr lang="en-US" altLang="zh-CN" dirty="0"/>
              <a:t> </a:t>
            </a:r>
            <a:r>
              <a:rPr lang="en-US" altLang="zh-CN" dirty="0" smtClean="0"/>
              <a:t>auto |</a:t>
            </a:r>
            <a:r>
              <a:rPr lang="en-US" altLang="zh-CN" dirty="0"/>
              <a:t> </a:t>
            </a:r>
            <a:r>
              <a:rPr lang="en-US" altLang="zh-CN" dirty="0" err="1" smtClean="0"/>
              <a:t>rect</a:t>
            </a:r>
            <a:r>
              <a:rPr lang="en-US" altLang="zh-CN" dirty="0" smtClean="0"/>
              <a:t>(top, right, bottom, left)</a:t>
            </a:r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/>
              <a:t>	</a:t>
            </a:r>
            <a:r>
              <a:rPr lang="zh-CN" altLang="en-US" dirty="0" smtClean="0"/>
              <a:t>设置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绝对定位元素的裁剪</a:t>
            </a:r>
            <a:r>
              <a:rPr lang="zh-CN" altLang="en-US" dirty="0" smtClean="0"/>
              <a:t>，为不建议使用的属性，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值为默认值。</a:t>
            </a:r>
            <a:r>
              <a:rPr lang="en-US" altLang="zh-CN" dirty="0"/>
              <a:t>	</a:t>
            </a:r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 smtClean="0"/>
              <a:t>自对象左</a:t>
            </a:r>
            <a:r>
              <a:rPr lang="zh-CN" altLang="en-US" dirty="0"/>
              <a:t>上角为</a:t>
            </a:r>
            <a:r>
              <a:rPr lang="en-US" altLang="zh-CN" dirty="0"/>
              <a:t>(0,0</a:t>
            </a:r>
            <a:r>
              <a:rPr lang="en-US" altLang="zh-CN" dirty="0" smtClean="0"/>
              <a:t>)</a:t>
            </a:r>
            <a:r>
              <a:rPr lang="zh-CN" altLang="en-US" dirty="0" smtClean="0"/>
              <a:t> 计算</a:t>
            </a:r>
            <a:r>
              <a:rPr lang="zh-CN" altLang="en-US" dirty="0"/>
              <a:t>的四个偏移</a:t>
            </a:r>
            <a:r>
              <a:rPr lang="zh-CN" altLang="en-US" dirty="0" smtClean="0"/>
              <a:t>数值</a:t>
            </a:r>
            <a:r>
              <a:rPr lang="zh-CN" altLang="en-US" dirty="0"/>
              <a:t>。</a:t>
            </a:r>
            <a:r>
              <a:rPr lang="zh-CN" altLang="en-US" dirty="0" smtClean="0"/>
              <a:t>如果为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，</a:t>
            </a:r>
            <a:r>
              <a:rPr lang="zh-CN" altLang="en-US" dirty="0"/>
              <a:t>则</a:t>
            </a:r>
            <a:r>
              <a:rPr lang="zh-CN" altLang="en-US" dirty="0" smtClean="0"/>
              <a:t>此</a:t>
            </a:r>
            <a:r>
              <a:rPr lang="zh-CN" altLang="en-US" dirty="0"/>
              <a:t>边不剪切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b="30150"/>
          <a:stretch/>
        </p:blipFill>
        <p:spPr>
          <a:xfrm>
            <a:off x="6857554" y="8038361"/>
            <a:ext cx="10744646" cy="51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clip-path</a:t>
            </a:r>
            <a:r>
              <a:rPr lang="en-US" altLang="zh-CN" dirty="0" smtClean="0"/>
              <a:t>:</a:t>
            </a:r>
            <a:r>
              <a:rPr lang="en-US" altLang="zh-CN" dirty="0"/>
              <a:t> &lt;clip-source&gt; | [ &lt;basic-shape&gt; || &lt;geometry-box&gt; ] | </a:t>
            </a:r>
            <a:r>
              <a:rPr lang="en-US" altLang="zh-CN" dirty="0" smtClean="0"/>
              <a:t>none</a:t>
            </a:r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/>
              <a:t>	</a:t>
            </a:r>
            <a:r>
              <a:rPr lang="zh-CN" altLang="en-US" dirty="0" smtClean="0"/>
              <a:t>使用基础形状或引用</a:t>
            </a:r>
            <a:r>
              <a:rPr lang="en-US" altLang="zh-CN" dirty="0" err="1" smtClean="0"/>
              <a:t>clipPath</a:t>
            </a:r>
            <a:r>
              <a:rPr lang="zh-CN" altLang="en-US" dirty="0" smtClean="0"/>
              <a:t>元素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裁剪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元素</a:t>
            </a:r>
            <a:r>
              <a:rPr lang="en-US" altLang="zh-CN" dirty="0"/>
              <a:t>, </a:t>
            </a:r>
            <a:r>
              <a:rPr lang="en-US" altLang="zh-CN" dirty="0" smtClean="0"/>
              <a:t>none</a:t>
            </a:r>
            <a:r>
              <a:rPr lang="zh-CN" altLang="en-US" dirty="0" smtClean="0"/>
              <a:t>值为默认值。</a:t>
            </a:r>
            <a:r>
              <a:rPr lang="en-US" altLang="zh-CN" dirty="0"/>
              <a:t>	</a:t>
            </a:r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887770"/>
              </p:ext>
            </p:extLst>
          </p:nvPr>
        </p:nvGraphicFramePr>
        <p:xfrm>
          <a:off x="1102768" y="7074086"/>
          <a:ext cx="19990652" cy="483096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721192"/>
                <a:gridCol w="12269460"/>
              </a:tblGrid>
              <a:tr h="909860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属性值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含义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none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默认值，不裁剪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basic-shape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使用基础形状裁剪元素（类同于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CSS3</a:t>
                      </a:r>
                      <a:r>
                        <a:rPr lang="en-US" altLang="zh-CN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Shape</a:t>
                      </a:r>
                      <a:r>
                        <a:rPr lang="zh-CN" altLang="en-US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中的形状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）</a:t>
                      </a: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&lt;geometry-box&gt;=&lt;shape-box&gt; |</a:t>
                      </a:r>
                    </a:p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         fill-box | stroke-box | view-box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设置基础形状的引用盒模型</a:t>
                      </a: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&lt;clip-source&gt; = &lt;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url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&gt;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引用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svg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定义的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&lt;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clipPath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&gt;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元素</a:t>
                      </a:r>
                      <a:endParaRPr lang="zh-CN" altLang="en-US" sz="3600" dirty="0" smtClean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94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使用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基础形状裁剪元素</a:t>
            </a:r>
            <a:endParaRPr lang="zh-CN" altLang="en-US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090800" y="2541600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zh-CN" altLang="en-US" sz="4800" dirty="0" smtClean="0"/>
              <a:t>屏幕</a:t>
            </a:r>
            <a:r>
              <a:rPr lang="zh-CN" altLang="en-US" sz="4800" dirty="0"/>
              <a:t>下的恰当布局。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342948"/>
              </p:ext>
            </p:extLst>
          </p:nvPr>
        </p:nvGraphicFramePr>
        <p:xfrm>
          <a:off x="1090800" y="2866163"/>
          <a:ext cx="22103737" cy="879415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820260"/>
                <a:gridCol w="3283477"/>
              </a:tblGrid>
              <a:tr h="916609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solidFill>
                            <a:schemeClr val="lt1"/>
                          </a:solidFill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示例代码</a:t>
                      </a:r>
                      <a:endParaRPr lang="zh-CN" altLang="en-US" sz="360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solidFill>
                            <a:schemeClr val="lt1"/>
                          </a:solidFill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解释说明</a:t>
                      </a:r>
                      <a:endParaRPr lang="zh-CN" altLang="en-US" sz="360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AA46"/>
                    </a:solidFill>
                  </a:tcPr>
                </a:tc>
              </a:tr>
              <a:tr h="976808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clip-path: circle(50% at 50% 50%);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圆形裁剪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6808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clip-path: ellipse(25% 40% at 50% 50%);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椭圆形裁剪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36781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clip-path: inset(12% 20% 15% 10%);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矩形裁剪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36781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clip-path: polygon(50% 0%, 0% 100%, 100% 100%);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三角形裁剪</a:t>
                      </a:r>
                      <a:endParaRPr lang="en-US" altLang="zh-CN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6808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clip-path: polygon(50% 0%, 100% 50%, 50% 100%, 0% 50%);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菱形裁剪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36781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clip-path: polygon(50% 0%, 100% 38%, 82% 100%, 18% 100%, 0% 38%);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五边形裁剪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36781">
                <a:tc gridSpan="2"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使用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  <a:hlinkClick r:id="rId2"/>
                        </a:rPr>
                        <a:t>CSS</a:t>
                      </a:r>
                      <a:r>
                        <a:rPr lang="en-US" altLang="zh-CN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  <a:hlinkClick r:id="rId2"/>
                        </a:rPr>
                        <a:t> Clip-path Maker——</a:t>
                      </a:r>
                      <a:r>
                        <a:rPr lang="en-US" altLang="zh-CN" sz="360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  <a:hlinkClick r:id="rId2"/>
                        </a:rPr>
                        <a:t>Clippy</a:t>
                      </a:r>
                      <a:r>
                        <a:rPr lang="zh-CN" altLang="en-US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或使用谷歌浏览器插件</a:t>
                      </a:r>
                      <a:r>
                        <a:rPr lang="en-US" altLang="zh-CN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CSS Shapes Editor</a:t>
                      </a:r>
                      <a:r>
                        <a:rPr lang="zh-CN" altLang="en-US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创建编辑</a:t>
                      </a:r>
                      <a:r>
                        <a:rPr lang="en-US" altLang="zh-CN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clip-path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0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 smtClean="0"/>
              <a:t>裁剪与遮罩解析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引用</a:t>
            </a:r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svg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定义的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&lt;</a:t>
            </a:r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clipPath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&gt;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元素裁剪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元素</a:t>
            </a:r>
            <a:endParaRPr lang="zh-CN" altLang="en-US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090800" y="2541600"/>
            <a:ext cx="22201200" cy="10281600"/>
          </a:xfrm>
          <a:prstGeom prst="rect">
            <a:avLst/>
          </a:prstGeom>
          <a:ln w="50800">
            <a:noFill/>
            <a:miter lim="800000"/>
          </a:ln>
        </p:spPr>
        <p:txBody>
          <a:bodyPr/>
          <a:lstStyle>
            <a:lvl1pPr marL="63496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126993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90490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253987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3174842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3809810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4444778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5079746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5714714" indent="-634968" defTabSz="825458">
              <a:spcBef>
                <a:spcPts val="5900"/>
              </a:spcBef>
              <a:buSzPct val="75000"/>
              <a:buChar char="•"/>
              <a:defRPr sz="5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zh-CN" altLang="en-US" sz="4800" dirty="0" smtClean="0"/>
              <a:t>屏幕</a:t>
            </a:r>
            <a:r>
              <a:rPr lang="zh-CN" altLang="en-US" sz="4800" dirty="0"/>
              <a:t>下的恰当布局。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70" y="2541600"/>
            <a:ext cx="20420460" cy="77154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7573"/>
          <a:stretch/>
        </p:blipFill>
        <p:spPr>
          <a:xfrm>
            <a:off x="2004030" y="10611499"/>
            <a:ext cx="20374740" cy="232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webkit</a:t>
            </a:r>
            <a:r>
              <a:rPr lang="en-US" altLang="zh-CN" dirty="0" smtClean="0"/>
              <a:t>-background-clip</a:t>
            </a:r>
            <a:r>
              <a:rPr lang="en-US" altLang="zh-CN" dirty="0"/>
              <a:t>: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/>
              <a:t>	</a:t>
            </a:r>
            <a:r>
              <a:rPr lang="zh-CN" altLang="en-US" dirty="0" smtClean="0"/>
              <a:t>使用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文本裁剪背景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图像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目前只支持</a:t>
            </a:r>
            <a:r>
              <a:rPr lang="en-US" altLang="zh-CN" dirty="0" err="1"/>
              <a:t>webkit</a:t>
            </a:r>
            <a:r>
              <a:rPr lang="zh-CN" altLang="en-US" dirty="0"/>
              <a:t>内核浏览器，使用</a:t>
            </a:r>
            <a:r>
              <a:rPr lang="en-US" altLang="zh-CN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hlinkClick r:id="rId2"/>
              </a:rPr>
              <a:t>polyfill</a:t>
            </a:r>
            <a:r>
              <a:rPr lang="zh-CN" altLang="en-US" dirty="0"/>
              <a:t>解决问题。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8017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属性一览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932429"/>
              </p:ext>
            </p:extLst>
          </p:nvPr>
        </p:nvGraphicFramePr>
        <p:xfrm>
          <a:off x="1090800" y="4101803"/>
          <a:ext cx="22103737" cy="567463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418667"/>
                <a:gridCol w="16685070"/>
              </a:tblGrid>
              <a:tr h="951097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属性说明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counter-reset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定义计数器，包括初始值、作用域等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counter-increment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设置计数器的增数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content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在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::before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和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::after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中生成内容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counter()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在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content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属性中使用，用来调用计数器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@counter-style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自定义列表样式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26379" y="2714756"/>
            <a:ext cx="5917004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800" algn="l" defTabSz="825458">
              <a:lnSpc>
                <a:spcPct val="140000"/>
              </a:lnSpc>
              <a:buClr>
                <a:srgbClr val="35B558"/>
              </a:buClr>
              <a:buSzPct val="105000"/>
            </a:pPr>
            <a:r>
              <a:rPr lang="zh-CN" altLang="en-US" sz="480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计数器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相关属性一览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09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属性一览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51551"/>
              </p:ext>
            </p:extLst>
          </p:nvPr>
        </p:nvGraphicFramePr>
        <p:xfrm>
          <a:off x="1090800" y="4101803"/>
          <a:ext cx="22103737" cy="850875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49590"/>
                <a:gridCol w="15054147"/>
              </a:tblGrid>
              <a:tr h="951097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属性说明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mask-image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设置元素的遮罩图像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mask-mode</a:t>
                      </a:r>
                      <a:r>
                        <a:rPr lang="zh-CN" altLang="en-US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（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mask-type</a:t>
                      </a:r>
                      <a:r>
                        <a:rPr lang="zh-CN" altLang="en-US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）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设置遮罩模式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mask-repeat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设置遮罩重复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mask-position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设置遮罩位置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mask-clip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设置遮罩影响区域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mask-origin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设置计算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mask-position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时的参考原点位置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mask-size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设置遮罩大小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mask-composite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设置当前遮罩图层与下面图层的结合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方式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26379" y="2714756"/>
            <a:ext cx="5538696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800" algn="l" defTabSz="825458">
              <a:lnSpc>
                <a:spcPct val="140000"/>
              </a:lnSpc>
              <a:buClr>
                <a:srgbClr val="35B558"/>
              </a:buClr>
              <a:buSzPct val="105000"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CSS3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遮罩属性一览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18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mask-image</a:t>
            </a:r>
            <a:r>
              <a:rPr lang="en-US" altLang="zh-CN" dirty="0" smtClean="0"/>
              <a:t>:</a:t>
            </a:r>
            <a:r>
              <a:rPr lang="en-US" altLang="zh-CN" dirty="0"/>
              <a:t> </a:t>
            </a:r>
            <a:r>
              <a:rPr lang="en-US" altLang="zh-CN" dirty="0" smtClean="0"/>
              <a:t>none </a:t>
            </a:r>
            <a:r>
              <a:rPr lang="en-US" altLang="zh-CN" dirty="0"/>
              <a:t>| &lt;image&gt; | &lt;mask-source</a:t>
            </a:r>
            <a:r>
              <a:rPr lang="en-US" altLang="zh-CN" dirty="0" smtClean="0"/>
              <a:t>&gt;</a:t>
            </a:r>
            <a:r>
              <a:rPr lang="en-US" altLang="zh-CN" dirty="0"/>
              <a:t> 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设置元素的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遮罩图像</a:t>
            </a:r>
            <a:r>
              <a:rPr lang="en-US" altLang="zh-CN" dirty="0" smtClean="0"/>
              <a:t>, none</a:t>
            </a:r>
            <a:r>
              <a:rPr lang="zh-CN" altLang="en-US" dirty="0" smtClean="0"/>
              <a:t>值为默认值。</a:t>
            </a:r>
            <a:r>
              <a:rPr lang="en-US" altLang="zh-CN" dirty="0" smtClean="0"/>
              <a:t>	</a:t>
            </a:r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74222"/>
              </p:ext>
            </p:extLst>
          </p:nvPr>
        </p:nvGraphicFramePr>
        <p:xfrm>
          <a:off x="1102768" y="7074086"/>
          <a:ext cx="19990652" cy="36098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721192"/>
                <a:gridCol w="12269460"/>
              </a:tblGrid>
              <a:tr h="909860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属性值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含义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none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默认值，不遮罩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&lt;mask-source&gt;=&lt;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url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&gt;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指定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&lt;mask&gt;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元素的引用，如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url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(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abc.svg#mask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)</a:t>
                      </a:r>
                      <a:endParaRPr lang="zh-CN" altLang="en-US" sz="3600" dirty="0" smtClean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&lt;image&gt;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指定遮罩图像，如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url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(abc.png)</a:t>
                      </a:r>
                      <a:endParaRPr lang="zh-CN" altLang="en-US" sz="3600" dirty="0" smtClean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76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mask-mode</a:t>
            </a:r>
            <a:r>
              <a:rPr lang="en-US" altLang="zh-CN" dirty="0" smtClean="0"/>
              <a:t>:</a:t>
            </a:r>
            <a:r>
              <a:rPr lang="en-US" altLang="zh-CN" dirty="0"/>
              <a:t> </a:t>
            </a:r>
            <a:r>
              <a:rPr lang="en-US" altLang="zh-CN" dirty="0" smtClean="0"/>
              <a:t>alpha </a:t>
            </a:r>
            <a:r>
              <a:rPr lang="en-US" altLang="zh-CN" dirty="0"/>
              <a:t>| luminance | auto 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设置遮罩的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模式</a:t>
            </a:r>
            <a:r>
              <a:rPr lang="en-US" altLang="zh-CN" dirty="0" smtClean="0"/>
              <a:t>, auto</a:t>
            </a:r>
            <a:r>
              <a:rPr lang="zh-CN" altLang="en-US" dirty="0" smtClean="0"/>
              <a:t>为默认值。</a:t>
            </a:r>
            <a:r>
              <a:rPr lang="en-US" altLang="zh-CN" dirty="0" smtClean="0"/>
              <a:t>	</a:t>
            </a:r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35672"/>
              </p:ext>
            </p:extLst>
          </p:nvPr>
        </p:nvGraphicFramePr>
        <p:xfrm>
          <a:off x="1102768" y="7074086"/>
          <a:ext cx="19990652" cy="36098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721192"/>
                <a:gridCol w="12269460"/>
              </a:tblGrid>
              <a:tr h="909860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属性值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含义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auto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默认值，根据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mask-image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值类型自定指定模式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alpha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遮罩图像的透明度部分用作遮罩</a:t>
                      </a: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luminance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遮罩图像的亮度用作遮罩</a:t>
                      </a: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17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mask-repeat</a:t>
            </a:r>
            <a:r>
              <a:rPr lang="en-US" altLang="zh-CN" dirty="0" smtClean="0"/>
              <a:t>: repeat-x </a:t>
            </a:r>
            <a:r>
              <a:rPr lang="en-US" altLang="zh-CN" dirty="0"/>
              <a:t>| repeat-y | [repeat | space | round | no-repeat]{1,2}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设置遮罩的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重复模式</a:t>
            </a:r>
            <a:r>
              <a:rPr lang="en-US" altLang="zh-CN" dirty="0" smtClean="0"/>
              <a:t>, no-repeat</a:t>
            </a:r>
            <a:r>
              <a:rPr lang="zh-CN" altLang="en-US" dirty="0" smtClean="0"/>
              <a:t>为默认值。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等同于</a:t>
            </a:r>
            <a:r>
              <a:rPr lang="en-US" altLang="zh-CN" dirty="0" smtClean="0"/>
              <a:t>background-repeat</a:t>
            </a:r>
            <a:r>
              <a:rPr lang="zh-CN" altLang="en-US" dirty="0" smtClean="0"/>
              <a:t>的值，可以接受</a:t>
            </a:r>
            <a:r>
              <a:rPr lang="en-US" altLang="zh-CN" dirty="0" smtClean="0"/>
              <a:t>1-2</a:t>
            </a:r>
            <a:r>
              <a:rPr lang="zh-CN" altLang="en-US" dirty="0" smtClean="0"/>
              <a:t>个值，代表横向和纵向。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17873"/>
              </p:ext>
            </p:extLst>
          </p:nvPr>
        </p:nvGraphicFramePr>
        <p:xfrm>
          <a:off x="1102768" y="8059446"/>
          <a:ext cx="19990652" cy="45098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6029552"/>
                <a:gridCol w="13961100"/>
              </a:tblGrid>
              <a:tr h="909860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属性值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含义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no-repeat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默认值，不重复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repeat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重复</a:t>
                      </a: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space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以相同的间距平铺且填充满整个容器或某个方向</a:t>
                      </a: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round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自动缩放直到适应且填充满整个容器</a:t>
                      </a: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05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mask-position</a:t>
            </a:r>
            <a:r>
              <a:rPr lang="en-US" altLang="zh-CN" dirty="0" smtClean="0"/>
              <a:t>:</a:t>
            </a:r>
            <a:r>
              <a:rPr lang="en-US" altLang="zh-CN" dirty="0"/>
              <a:t> &lt;position&gt; [ , &lt;position&gt; </a:t>
            </a:r>
            <a:r>
              <a:rPr lang="en-US" altLang="zh-CN" dirty="0" smtClean="0"/>
              <a:t>]*</a:t>
            </a:r>
          </a:p>
          <a:p>
            <a:r>
              <a:rPr lang="en-US" altLang="zh-CN" dirty="0"/>
              <a:t>	&lt;position&gt; = </a:t>
            </a:r>
            <a:r>
              <a:rPr lang="en-US" altLang="zh-CN" dirty="0" smtClean="0"/>
              <a:t>[ </a:t>
            </a:r>
            <a:r>
              <a:rPr lang="en-US" altLang="zh-CN" dirty="0"/>
              <a:t>left | center | right | top | bottom | &lt;percentage&gt; | &lt;length&gt; ]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设置遮罩的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位置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模式</a:t>
            </a:r>
            <a:r>
              <a:rPr lang="en-US" altLang="zh-CN" dirty="0" smtClean="0"/>
              <a:t>, center</a:t>
            </a:r>
            <a:r>
              <a:rPr lang="zh-CN" altLang="en-US" dirty="0" smtClean="0"/>
              <a:t>为默认值。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可以接受两个值，分别用于水平和垂直方向。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等同于</a:t>
            </a:r>
            <a:r>
              <a:rPr lang="en-US" altLang="zh-CN" dirty="0" smtClean="0"/>
              <a:t>background-repeat</a:t>
            </a:r>
            <a:r>
              <a:rPr lang="zh-CN" altLang="en-US" dirty="0" smtClean="0"/>
              <a:t>的值，可以接受</a:t>
            </a:r>
            <a:r>
              <a:rPr lang="en-US" altLang="zh-CN" dirty="0" smtClean="0"/>
              <a:t>1-2</a:t>
            </a:r>
            <a:r>
              <a:rPr lang="zh-CN" altLang="en-US" dirty="0" smtClean="0"/>
              <a:t>个值，代表横向和纵向。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979242"/>
              </p:ext>
            </p:extLst>
          </p:nvPr>
        </p:nvGraphicFramePr>
        <p:xfrm>
          <a:off x="1102768" y="9156726"/>
          <a:ext cx="19990652" cy="27098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475572"/>
                <a:gridCol w="11515080"/>
              </a:tblGrid>
              <a:tr h="909860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属性值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>
                          <a:latin typeface="Noto Sans CJK SC Regular"/>
                          <a:ea typeface="Noto Sans CJK SC Bold"/>
                          <a:cs typeface="Noto Sans CJK SC Regular"/>
                          <a:sym typeface="Helvetica Light"/>
                        </a:rPr>
                        <a:t>含义</a:t>
                      </a:r>
                      <a:endParaRPr lang="zh-CN" altLang="en-US" sz="3600" b="0" i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Regular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marL="28575" marR="47625" marT="95250" marB="9525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left | center | right | top | bottom </a:t>
                      </a:r>
                      <a:endParaRPr lang="zh-CN" altLang="en-US" sz="3600" dirty="0" smtClean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关键字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&lt;percentage&gt; 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、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&lt;length&gt; </a:t>
                      </a:r>
                    </a:p>
                  </a:txBody>
                  <a:tcPr marL="28575" marR="95250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百分比、数值，可以为负值</a:t>
                      </a:r>
                    </a:p>
                  </a:txBody>
                  <a:tcPr marL="28575" marR="47625" marT="76200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3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mask-clip</a:t>
            </a:r>
            <a:r>
              <a:rPr lang="en-US" altLang="zh-CN" dirty="0" smtClean="0"/>
              <a:t>: </a:t>
            </a:r>
            <a:r>
              <a:rPr lang="en-US" altLang="zh-CN" dirty="0"/>
              <a:t>&lt;geometry-box&gt; | </a:t>
            </a:r>
            <a:r>
              <a:rPr lang="en-US" altLang="zh-CN" dirty="0" smtClean="0"/>
              <a:t>no-clip</a:t>
            </a:r>
          </a:p>
          <a:p>
            <a:r>
              <a:rPr lang="en-US" altLang="zh-CN" dirty="0"/>
              <a:t>	&lt;geometry-box&gt; = &lt;shape-box&gt; | fill | stroke | </a:t>
            </a:r>
            <a:r>
              <a:rPr lang="en-US" altLang="zh-CN" dirty="0" smtClean="0"/>
              <a:t>view-box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shape-box&gt; </a:t>
            </a:r>
            <a:r>
              <a:rPr lang="en-US" altLang="zh-CN" dirty="0" smtClean="0"/>
              <a:t>= margin-box | border-box | padding-box | content-</a:t>
            </a:r>
            <a:r>
              <a:rPr lang="en-US" altLang="zh-CN" dirty="0"/>
              <a:t>box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设置遮罩的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影响区域</a:t>
            </a:r>
            <a:r>
              <a:rPr lang="en-US" altLang="zh-CN" dirty="0" smtClean="0"/>
              <a:t>, border-box</a:t>
            </a:r>
            <a:r>
              <a:rPr lang="zh-CN" altLang="en-US" dirty="0" smtClean="0"/>
              <a:t>为默认值。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605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mask-origin</a:t>
            </a:r>
            <a:r>
              <a:rPr lang="en-US" altLang="zh-CN" b="1" dirty="0"/>
              <a:t>:</a:t>
            </a:r>
            <a:r>
              <a:rPr lang="en-US" altLang="zh-CN" dirty="0" smtClean="0"/>
              <a:t> </a:t>
            </a:r>
            <a:r>
              <a:rPr lang="en-US" altLang="zh-CN" dirty="0"/>
              <a:t>&lt;geometry-box&gt; </a:t>
            </a:r>
            <a:endParaRPr lang="en-US" altLang="zh-CN" dirty="0" smtClean="0"/>
          </a:p>
          <a:p>
            <a:r>
              <a:rPr lang="en-US" altLang="zh-CN" dirty="0"/>
              <a:t>	&lt;geometry-box&gt; = &lt;shape-box&gt; | fill | stroke | </a:t>
            </a:r>
            <a:r>
              <a:rPr lang="en-US" altLang="zh-CN" dirty="0" smtClean="0"/>
              <a:t>view-box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shape-box&gt; </a:t>
            </a:r>
            <a:r>
              <a:rPr lang="en-US" altLang="zh-CN" dirty="0" smtClean="0"/>
              <a:t>= margin-box | border-box | padding-box | content-</a:t>
            </a:r>
            <a:r>
              <a:rPr lang="en-US" altLang="zh-CN" dirty="0"/>
              <a:t>box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设置计算</a:t>
            </a:r>
            <a:r>
              <a:rPr lang="en-US" altLang="zh-CN" dirty="0"/>
              <a:t>mask-position</a:t>
            </a:r>
            <a:r>
              <a:rPr lang="zh-CN" altLang="en-US" dirty="0"/>
              <a:t>时的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参考原点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位置</a:t>
            </a:r>
            <a:r>
              <a:rPr lang="en-US" altLang="zh-CN" dirty="0" smtClean="0"/>
              <a:t>, border-box</a:t>
            </a:r>
            <a:r>
              <a:rPr lang="zh-CN" altLang="en-US" dirty="0" smtClean="0"/>
              <a:t>为默认值。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4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mask-composite</a:t>
            </a:r>
            <a:r>
              <a:rPr lang="en-US" altLang="zh-CN" b="1" dirty="0" smtClean="0"/>
              <a:t>:</a:t>
            </a:r>
            <a:r>
              <a:rPr lang="en-US" altLang="zh-CN" dirty="0" smtClean="0"/>
              <a:t> </a:t>
            </a:r>
            <a:r>
              <a:rPr lang="en-US" altLang="zh-CN" dirty="0"/>
              <a:t> &lt;compositing-operator&gt;#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/>
              <a:t> &lt;compositing-operator &gt; </a:t>
            </a:r>
            <a:r>
              <a:rPr lang="en-US" altLang="zh-CN" dirty="0"/>
              <a:t>= </a:t>
            </a:r>
            <a:r>
              <a:rPr lang="en-US" altLang="zh-CN" dirty="0" smtClean="0"/>
              <a:t>a</a:t>
            </a:r>
            <a:r>
              <a:rPr lang="en-US" altLang="zh-CN" dirty="0" smtClean="0"/>
              <a:t>dd | </a:t>
            </a:r>
            <a:r>
              <a:rPr lang="en-US" altLang="zh-CN" dirty="0"/>
              <a:t>subtract | intersect | </a:t>
            </a:r>
            <a:r>
              <a:rPr lang="en-US" altLang="zh-CN" dirty="0" smtClean="0"/>
              <a:t>exclude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设置当前遮罩图层与下面图层的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结合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方式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分别为添加、减去、交叉、排除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等同于</a:t>
            </a:r>
            <a:r>
              <a:rPr lang="en-US" altLang="zh-CN" dirty="0" err="1" smtClean="0"/>
              <a:t>svg</a:t>
            </a:r>
            <a:r>
              <a:rPr lang="zh-CN" altLang="en-US" dirty="0" smtClean="0"/>
              <a:t>里的</a:t>
            </a:r>
            <a:r>
              <a:rPr lang="en-US" altLang="zh-CN" dirty="0" smtClean="0"/>
              <a:t>source-over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source-out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source-in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XOR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675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mask:</a:t>
            </a:r>
            <a:r>
              <a:rPr lang="en-US" altLang="zh-CN" dirty="0"/>
              <a:t> &lt;mask-reference&gt; &lt;masking-mode&gt;? || &lt;position&gt; [ / &lt;</a:t>
            </a:r>
            <a:r>
              <a:rPr lang="en-US" altLang="zh-CN" dirty="0" err="1"/>
              <a:t>bg</a:t>
            </a:r>
            <a:r>
              <a:rPr lang="en-US" altLang="zh-CN" dirty="0"/>
              <a:t>-size&gt; ]? ||</a:t>
            </a:r>
          </a:p>
          <a:p>
            <a:r>
              <a:rPr lang="en-US" altLang="zh-CN" dirty="0" smtClean="0"/>
              <a:t>                   &lt;</a:t>
            </a:r>
            <a:r>
              <a:rPr lang="en-US" altLang="zh-CN" dirty="0"/>
              <a:t>repeat-style&gt; || &lt;geometry-box&gt; || [ &lt;geometry-box&gt; | no-clip ] || </a:t>
            </a:r>
            <a:endParaRPr lang="en-US" altLang="zh-CN" dirty="0" smtClean="0"/>
          </a:p>
          <a:p>
            <a:r>
              <a:rPr lang="en-US" altLang="zh-CN" dirty="0" smtClean="0"/>
              <a:t>                   &lt;</a:t>
            </a:r>
            <a:r>
              <a:rPr lang="en-US" altLang="zh-CN" dirty="0"/>
              <a:t>compositing-operator&gt;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设置遮罩的复合属性。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&lt;</a:t>
            </a:r>
            <a:r>
              <a:rPr lang="en-US" altLang="zh-CN" dirty="0"/>
              <a:t> geometry-box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值将会同时设置</a:t>
            </a:r>
            <a:r>
              <a:rPr lang="en-US" altLang="zh-CN" dirty="0" smtClean="0"/>
              <a:t>mask-origin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mask-</a:t>
            </a:r>
            <a:r>
              <a:rPr lang="en-US" altLang="zh-CN" dirty="0" err="1" smtClean="0"/>
              <a:t>licp</a:t>
            </a:r>
            <a:r>
              <a:rPr lang="zh-CN" altLang="en-US" dirty="0" smtClean="0"/>
              <a:t>，如果有两个值则分别代表</a:t>
            </a:r>
            <a:r>
              <a:rPr lang="en-US" altLang="zh-CN" dirty="0" smtClean="0"/>
              <a:t>mask-origin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mask-clip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mask-repeat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mask-</a:t>
            </a:r>
            <a:r>
              <a:rPr lang="en-US" altLang="zh-CN" dirty="0" err="1" smtClean="0"/>
              <a:t>postion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mask-clip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mask-origin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mask-size</a:t>
            </a:r>
            <a:r>
              <a:rPr lang="zh-CN" altLang="en-US" dirty="0" smtClean="0"/>
              <a:t>对</a:t>
            </a:r>
            <a:r>
              <a:rPr lang="en-US" altLang="zh-CN" dirty="0" smtClean="0"/>
              <a:t>&lt;mask&gt;element</a:t>
            </a:r>
            <a:r>
              <a:rPr lang="zh-CN" altLang="en-US" dirty="0" smtClean="0"/>
              <a:t>无效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148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裁剪与遮罩解析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属性一览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06429"/>
              </p:ext>
            </p:extLst>
          </p:nvPr>
        </p:nvGraphicFramePr>
        <p:xfrm>
          <a:off x="1090800" y="4101803"/>
          <a:ext cx="22103737" cy="756404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049590"/>
                <a:gridCol w="15054147"/>
              </a:tblGrid>
              <a:tr h="951097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属性说明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mask-border-source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设置边框遮罩的图像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mask-border-mode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设置边框遮罩的模式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mask-border-slice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设置边框遮罩的切割方式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mask-border-width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设置边框遮罩的宽度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mask-border-outset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边框遮罩超越边框的数值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mask-border-repeat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边框遮罩重复方式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mask-border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边框遮罩复合属性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26379" y="2714756"/>
            <a:ext cx="6769802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800" algn="l" defTabSz="825458">
              <a:lnSpc>
                <a:spcPct val="140000"/>
              </a:lnSpc>
              <a:buClr>
                <a:srgbClr val="35B558"/>
              </a:buClr>
              <a:buSzPct val="105000"/>
            </a:pPr>
            <a:r>
              <a:rPr lang="en-US" altLang="zh-CN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CSS3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边框遮罩属性一览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95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b="1" dirty="0"/>
              <a:t>	</a:t>
            </a:r>
            <a:r>
              <a:rPr lang="en-US" altLang="zh-CN" b="1" dirty="0" smtClean="0"/>
              <a:t>counter-reset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[ </a:t>
            </a:r>
            <a:r>
              <a:rPr lang="en-US" altLang="zh-CN" dirty="0"/>
              <a:t>&lt;identifier&gt; &lt;integer&gt;? ]+ | none | inherit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用来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定义计数器的初值和作用域</a:t>
            </a:r>
            <a:r>
              <a:rPr lang="zh-CN" altLang="en-US" dirty="0" smtClean="0"/>
              <a:t>，默认值为</a:t>
            </a:r>
            <a:r>
              <a:rPr lang="en-US" altLang="zh-CN" dirty="0" smtClean="0"/>
              <a:t>none</a:t>
            </a:r>
            <a:r>
              <a:rPr lang="zh-CN" altLang="en-US" dirty="0" smtClean="0"/>
              <a:t>。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b="1" dirty="0" smtClean="0">
                <a:latin typeface="Noto Sans CJK SC Bold"/>
                <a:ea typeface="Noto Sans CJK SC Bold"/>
              </a:rPr>
              <a:t>	</a:t>
            </a:r>
            <a:r>
              <a:rPr lang="en-US" altLang="zh-CN" dirty="0"/>
              <a:t> &lt;identifier&gt; </a:t>
            </a:r>
            <a:r>
              <a:rPr lang="zh-CN" altLang="en-US" dirty="0" smtClean="0"/>
              <a:t>：计数器名称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en-US" altLang="zh-CN" dirty="0"/>
              <a:t> &lt;</a:t>
            </a:r>
            <a:r>
              <a:rPr lang="en-US" altLang="zh-CN" dirty="0" smtClean="0"/>
              <a:t>integer&gt;     </a:t>
            </a:r>
            <a:r>
              <a:rPr lang="zh-CN" altLang="en-US" dirty="0" smtClean="0"/>
              <a:t>：计数器的初始值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/>
              <a:t>当元素</a:t>
            </a:r>
            <a:r>
              <a:rPr lang="en-US" altLang="zh-CN" dirty="0"/>
              <a:t>display</a:t>
            </a:r>
            <a:r>
              <a:rPr lang="zh-CN" altLang="en-US" dirty="0"/>
              <a:t>为</a:t>
            </a:r>
            <a:r>
              <a:rPr lang="en-US" altLang="zh-CN" dirty="0"/>
              <a:t>none</a:t>
            </a:r>
            <a:r>
              <a:rPr lang="zh-CN" altLang="en-US" dirty="0"/>
              <a:t>时，该属性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失效</a:t>
            </a:r>
            <a:r>
              <a:rPr lang="zh-CN" altLang="en-US" dirty="0"/>
              <a:t>。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87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mask-border-source:</a:t>
            </a:r>
            <a:r>
              <a:rPr lang="en-US" altLang="zh-CN" dirty="0"/>
              <a:t> none | &lt;image&gt; 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设置边框遮罩的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图像</a:t>
            </a:r>
            <a:r>
              <a:rPr lang="zh-CN" altLang="en-US" dirty="0"/>
              <a:t>，</a:t>
            </a:r>
            <a:r>
              <a:rPr lang="en-US" altLang="zh-CN" dirty="0"/>
              <a:t>none</a:t>
            </a:r>
            <a:r>
              <a:rPr lang="zh-CN" altLang="en-US" dirty="0" smtClean="0"/>
              <a:t>为默认值。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/>
              <a:t>类似于</a:t>
            </a:r>
            <a:r>
              <a:rPr lang="en-US" altLang="zh-CN" dirty="0"/>
              <a:t>border-image-source</a:t>
            </a:r>
            <a:r>
              <a:rPr lang="zh-CN" altLang="en-US" dirty="0"/>
              <a:t>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6339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mask-border-mode:</a:t>
            </a:r>
            <a:r>
              <a:rPr lang="en-US" altLang="zh-CN" dirty="0"/>
              <a:t> luminance | alpha 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设置边框遮罩</a:t>
            </a:r>
            <a:r>
              <a:rPr lang="zh-CN" altLang="en-US" dirty="0" smtClean="0"/>
              <a:t>的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模式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为默认值。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 smtClean="0"/>
              <a:t>类似于</a:t>
            </a:r>
            <a:r>
              <a:rPr lang="en-US" altLang="zh-CN" dirty="0" smtClean="0"/>
              <a:t>mask-mode</a:t>
            </a:r>
            <a:r>
              <a:rPr lang="zh-CN" altLang="en-US" dirty="0" smtClean="0"/>
              <a:t>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67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mask-border-slice: </a:t>
            </a:r>
            <a:r>
              <a:rPr lang="en-US" altLang="zh-CN" dirty="0" smtClean="0"/>
              <a:t>[&lt;</a:t>
            </a:r>
            <a:r>
              <a:rPr lang="en-US" altLang="zh-CN" dirty="0"/>
              <a:t>number&gt; | &lt;percentage&gt;]{1,4} </a:t>
            </a:r>
            <a:r>
              <a:rPr lang="en-US" altLang="zh-CN" dirty="0" smtClean="0"/>
              <a:t>fill?</a:t>
            </a:r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设置边框遮罩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切割方式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为默认值。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 smtClean="0"/>
              <a:t>类似于</a:t>
            </a:r>
            <a:r>
              <a:rPr lang="en-US" altLang="zh-CN" b="1" dirty="0"/>
              <a:t>border-image-slice</a:t>
            </a:r>
            <a:r>
              <a:rPr lang="zh-CN" altLang="en-US" dirty="0" smtClean="0"/>
              <a:t>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b="1" dirty="0" smtClean="0">
              <a:latin typeface="Noto Sans CJK SC Bold"/>
              <a:ea typeface="Noto Sans CJK SC Bold"/>
            </a:endParaRPr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/>
              <a:t>该属性指定从上，右，下，左方位</a:t>
            </a:r>
            <a:r>
              <a:rPr lang="zh-CN" altLang="en-US" dirty="0" smtClean="0"/>
              <a:t>来分隔图像，</a:t>
            </a:r>
            <a:r>
              <a:rPr lang="zh-CN" altLang="en-US" dirty="0"/>
              <a:t>将图像分成</a:t>
            </a:r>
            <a:r>
              <a:rPr lang="en-US" altLang="zh-CN" dirty="0"/>
              <a:t>4</a:t>
            </a:r>
            <a:r>
              <a:rPr lang="zh-CN" altLang="en-US" dirty="0"/>
              <a:t>个角，</a:t>
            </a:r>
            <a:r>
              <a:rPr lang="en-US" altLang="zh-CN" dirty="0"/>
              <a:t>4</a:t>
            </a:r>
            <a:r>
              <a:rPr lang="zh-CN" altLang="en-US" dirty="0"/>
              <a:t>条边和中间区域共</a:t>
            </a:r>
            <a:r>
              <a:rPr lang="en-US" altLang="zh-CN" dirty="0"/>
              <a:t>9</a:t>
            </a:r>
            <a:r>
              <a:rPr lang="zh-CN" altLang="en-US" dirty="0"/>
              <a:t>份，中间区域始终是透明的（即</a:t>
            </a:r>
            <a:r>
              <a:rPr lang="zh-CN" altLang="en-US" dirty="0" smtClean="0"/>
              <a:t>没填充</a:t>
            </a:r>
            <a:r>
              <a:rPr lang="zh-CN" altLang="en-US" dirty="0"/>
              <a:t>），除非加上关键字 </a:t>
            </a:r>
            <a:r>
              <a:rPr lang="en-US" altLang="zh-CN" dirty="0"/>
              <a:t>fill</a:t>
            </a:r>
            <a:r>
              <a:rPr lang="zh-CN" altLang="en-US" dirty="0"/>
              <a:t>。</a:t>
            </a:r>
          </a:p>
          <a:p>
            <a:endParaRPr lang="en-US" altLang="zh-CN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9092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mask-border-width: </a:t>
            </a:r>
            <a:r>
              <a:rPr lang="en-US" altLang="zh-CN" dirty="0"/>
              <a:t>[ &lt;length&gt; | &lt;percentage&gt; | &lt;number&gt; | auto ]{1,4</a:t>
            </a:r>
            <a:r>
              <a:rPr lang="en-US" altLang="zh-CN" dirty="0" smtClean="0"/>
              <a:t>}</a:t>
            </a:r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 smtClean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设置边框遮罩</a:t>
            </a:r>
            <a:r>
              <a:rPr lang="zh-CN" altLang="en-US" dirty="0" smtClean="0"/>
              <a:t>的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厚度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为默认值。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 smtClean="0"/>
              <a:t>类似于</a:t>
            </a:r>
            <a:r>
              <a:rPr lang="en-US" altLang="zh-CN" b="1" dirty="0" smtClean="0"/>
              <a:t>border-image-width</a:t>
            </a:r>
            <a:r>
              <a:rPr lang="zh-CN" altLang="en-US" dirty="0" smtClean="0"/>
              <a:t>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b="1" dirty="0" smtClean="0">
              <a:latin typeface="Noto Sans CJK SC Bold"/>
              <a:ea typeface="Noto Sans CJK SC Bold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5493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mask-border-outset: </a:t>
            </a:r>
            <a:r>
              <a:rPr lang="en-US" altLang="zh-CN" dirty="0"/>
              <a:t>[ &lt;length&gt; | &lt;number&gt; ]{1,4}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 smtClean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设置边框遮罩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扩展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为默认值。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 smtClean="0"/>
              <a:t>类似于</a:t>
            </a:r>
            <a:r>
              <a:rPr lang="en-US" altLang="zh-CN" b="1" dirty="0" smtClean="0"/>
              <a:t>border-image-outset</a:t>
            </a:r>
            <a:r>
              <a:rPr lang="zh-CN" altLang="en-US" dirty="0" smtClean="0"/>
              <a:t>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b="1" dirty="0" smtClean="0">
              <a:latin typeface="Noto Sans CJK SC Bold"/>
              <a:ea typeface="Noto Sans CJK SC Bold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0778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mask-border-repeat: </a:t>
            </a:r>
            <a:r>
              <a:rPr lang="en-US" altLang="zh-CN" dirty="0" smtClean="0"/>
              <a:t>[ </a:t>
            </a:r>
            <a:r>
              <a:rPr lang="en-US" altLang="zh-CN" dirty="0"/>
              <a:t>stretch | repeat | round | space ]{1,2}</a:t>
            </a:r>
            <a:endParaRPr lang="en-US" altLang="zh-CN" dirty="0" smtClean="0"/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 smtClean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设置边框遮罩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重复方式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</a:t>
            </a:r>
            <a:r>
              <a:rPr lang="en-US" altLang="zh-CN" dirty="0"/>
              <a:t>stretch</a:t>
            </a:r>
            <a:r>
              <a:rPr lang="zh-CN" altLang="en-US" dirty="0" smtClean="0"/>
              <a:t>为默认值。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 smtClean="0"/>
              <a:t>类似于</a:t>
            </a:r>
            <a:r>
              <a:rPr lang="en-US" altLang="zh-CN" b="1" dirty="0" smtClean="0"/>
              <a:t>border-image-repeat</a:t>
            </a:r>
            <a:r>
              <a:rPr lang="zh-CN" altLang="en-US" dirty="0" smtClean="0"/>
              <a:t>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b="1" dirty="0" smtClean="0">
              <a:latin typeface="Noto Sans CJK SC Bold"/>
              <a:ea typeface="Noto Sans CJK SC Bold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4919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b="1" dirty="0"/>
              <a:t>	</a:t>
            </a:r>
            <a:r>
              <a:rPr lang="en-US" altLang="zh-CN" b="1" dirty="0" smtClean="0"/>
              <a:t>mask-border</a:t>
            </a:r>
            <a:r>
              <a:rPr lang="en-US" altLang="zh-CN" b="1" dirty="0"/>
              <a:t>: </a:t>
            </a:r>
            <a:r>
              <a:rPr lang="en-US" altLang="zh-CN" dirty="0"/>
              <a:t>&lt;' </a:t>
            </a:r>
            <a:r>
              <a:rPr lang="en-US" altLang="zh-CN" dirty="0" smtClean="0"/>
              <a:t>mask-border-source</a:t>
            </a:r>
            <a:r>
              <a:rPr lang="en-US" altLang="zh-CN" dirty="0"/>
              <a:t> '&gt; || </a:t>
            </a:r>
            <a:r>
              <a:rPr lang="en-US" altLang="zh-CN" dirty="0" smtClean="0"/>
              <a:t>&lt;'</a:t>
            </a:r>
            <a:r>
              <a:rPr lang="en-US" altLang="zh-CN" dirty="0"/>
              <a:t> mask-border</a:t>
            </a:r>
            <a:r>
              <a:rPr lang="en-US" altLang="zh-CN" dirty="0" smtClean="0"/>
              <a:t>-slice</a:t>
            </a:r>
            <a:r>
              <a:rPr lang="en-US" altLang="zh-CN" dirty="0"/>
              <a:t> </a:t>
            </a:r>
            <a:r>
              <a:rPr lang="en-US" altLang="zh-CN" dirty="0" smtClean="0"/>
              <a:t>'&gt; </a:t>
            </a:r>
            <a:r>
              <a:rPr lang="en-US" altLang="zh-CN" dirty="0"/>
              <a:t>[ / &lt;' mask-border</a:t>
            </a:r>
            <a:r>
              <a:rPr lang="en-US" altLang="zh-CN" dirty="0" smtClean="0"/>
              <a:t>-width</a:t>
            </a:r>
            <a:r>
              <a:rPr lang="en-US" altLang="zh-CN" dirty="0"/>
              <a:t> '&gt; | / &lt;' mask-border</a:t>
            </a:r>
            <a:r>
              <a:rPr lang="en-US" altLang="zh-CN" dirty="0" smtClean="0"/>
              <a:t>-width</a:t>
            </a:r>
            <a:r>
              <a:rPr lang="en-US" altLang="zh-CN" dirty="0"/>
              <a:t> '&gt;? / &lt;' mask-border</a:t>
            </a:r>
            <a:r>
              <a:rPr lang="en-US" altLang="zh-CN" dirty="0" smtClean="0"/>
              <a:t>-outset</a:t>
            </a:r>
            <a:r>
              <a:rPr lang="en-US" altLang="zh-CN" dirty="0"/>
              <a:t> '&gt; ]? || &lt;' mask-border</a:t>
            </a:r>
            <a:r>
              <a:rPr lang="en-US" altLang="zh-CN" dirty="0" smtClean="0"/>
              <a:t>-repeat</a:t>
            </a:r>
            <a:r>
              <a:rPr lang="en-US" altLang="zh-CN" dirty="0"/>
              <a:t> </a:t>
            </a:r>
            <a:r>
              <a:rPr lang="en-US" altLang="zh-CN" dirty="0" smtClean="0"/>
              <a:t>'&gt;</a:t>
            </a:r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 smtClean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/>
              <a:t>设置边框遮罩</a:t>
            </a:r>
            <a:r>
              <a:rPr lang="zh-CN" altLang="en-US" dirty="0" smtClean="0"/>
              <a:t>的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复合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/>
              <a:t>，</a:t>
            </a:r>
            <a:r>
              <a:rPr lang="zh-CN" altLang="en-US" dirty="0" smtClean="0"/>
              <a:t>类似于</a:t>
            </a:r>
            <a:r>
              <a:rPr lang="en-US" altLang="zh-CN" b="1" dirty="0" smtClean="0"/>
              <a:t>border-image</a:t>
            </a:r>
            <a:r>
              <a:rPr lang="zh-CN" altLang="en-US" dirty="0" smtClean="0"/>
              <a:t>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b="1" dirty="0" smtClean="0">
              <a:latin typeface="Noto Sans CJK SC Bold"/>
              <a:ea typeface="Noto Sans CJK SC Bold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2397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裁剪与遮罩</a:t>
            </a:r>
            <a:r>
              <a:rPr lang="zh-CN" altLang="en-US" dirty="0" smtClean="0"/>
              <a:t>解析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实例演示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58" y="3301563"/>
            <a:ext cx="12392602" cy="65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 smtClean="0"/>
              <a:t>渲染属性</a:t>
            </a:r>
            <a:r>
              <a:rPr lang="zh-CN" altLang="en-US" dirty="0"/>
              <a:t>全接触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/>
              <a:t>滤镜</a:t>
            </a:r>
            <a:r>
              <a:rPr lang="zh-CN" altLang="en-US" dirty="0" smtClean="0"/>
              <a:t>详解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685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滤镜</a:t>
            </a:r>
            <a:r>
              <a:rPr lang="zh-CN" altLang="en-US" dirty="0" smtClean="0"/>
              <a:t>详解</a:t>
            </a:r>
            <a:r>
              <a:rPr lang="en-US" altLang="zh-CN" dirty="0" smtClean="0"/>
              <a:t> 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基础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知识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0800" y="2972308"/>
            <a:ext cx="22201200" cy="10281600"/>
          </a:xfrm>
        </p:spPr>
        <p:txBody>
          <a:bodyPr/>
          <a:lstStyle/>
          <a:p>
            <a:r>
              <a:rPr lang="en-US" altLang="zh-CN" dirty="0" smtClean="0"/>
              <a:t>CSS3</a:t>
            </a:r>
            <a:r>
              <a:rPr lang="zh-CN" altLang="en-US" dirty="0"/>
              <a:t>滤</a:t>
            </a:r>
            <a:r>
              <a:rPr lang="zh-CN" altLang="en-US" dirty="0" smtClean="0"/>
              <a:t>镜（</a:t>
            </a:r>
            <a:r>
              <a:rPr lang="en-US" altLang="zh-CN" dirty="0" smtClean="0"/>
              <a:t>CSS3 Filters</a:t>
            </a:r>
            <a:r>
              <a:rPr lang="zh-CN" altLang="en-US" dirty="0" smtClean="0"/>
              <a:t>）是</a:t>
            </a:r>
            <a:r>
              <a:rPr lang="en-US" altLang="zh-CN" dirty="0" smtClean="0"/>
              <a:t>CSS3</a:t>
            </a:r>
            <a:r>
              <a:rPr lang="zh-CN" altLang="en-US" dirty="0" smtClean="0"/>
              <a:t>的新增的一个魔法属性，可以对网页元素添加神奇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图像处理效果</a:t>
            </a:r>
            <a:r>
              <a:rPr lang="zh-CN" altLang="en-US" dirty="0" smtClean="0"/>
              <a:t>，类似</a:t>
            </a:r>
            <a:r>
              <a:rPr lang="en-US" altLang="zh-CN" dirty="0" smtClean="0"/>
              <a:t>Photoshop</a:t>
            </a:r>
            <a:r>
              <a:rPr lang="zh-CN" altLang="en-US" dirty="0" smtClean="0"/>
              <a:t>里面的滤镜。</a:t>
            </a:r>
            <a:endParaRPr lang="en-US" altLang="zh-CN" dirty="0" smtClean="0"/>
          </a:p>
          <a:p>
            <a:r>
              <a:rPr lang="zh-CN" altLang="en-US" dirty="0"/>
              <a:t>滤</a:t>
            </a:r>
            <a:r>
              <a:rPr lang="zh-CN" altLang="en-US" dirty="0" smtClean="0"/>
              <a:t>镜可以实现图像、背景、边框的模糊、颜色调整，语法与</a:t>
            </a:r>
            <a:r>
              <a:rPr lang="en-US" altLang="zh-CN" dirty="0" smtClean="0"/>
              <a:t>IE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截然不同。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630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51054"/>
              </p:ext>
            </p:extLst>
          </p:nvPr>
        </p:nvGraphicFramePr>
        <p:xfrm>
          <a:off x="1090800" y="4101803"/>
          <a:ext cx="22103737" cy="472992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441820"/>
                <a:gridCol w="13661917"/>
              </a:tblGrid>
              <a:tr h="951097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代码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代码解析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counter-reset: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;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定义计数器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，初始值为默认值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0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counter-reset: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6;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定义计数器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，初始值为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6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counter-reset: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4 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counterB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;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定义计数器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zh-CN" altLang="en-US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、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counterB</a:t>
                      </a:r>
                      <a:r>
                        <a:rPr lang="zh-CN" altLang="en-US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，初始值分别为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4</a:t>
                      </a:r>
                      <a:r>
                        <a:rPr lang="zh-CN" altLang="en-US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和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0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counter-reset: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4 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counterB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2;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定义计数器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zh-CN" altLang="en-US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、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counterB</a:t>
                      </a:r>
                      <a:r>
                        <a:rPr lang="zh-CN" altLang="en-US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，初始值分别为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4</a:t>
                      </a:r>
                      <a:r>
                        <a:rPr lang="zh-CN" altLang="en-US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和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2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26379" y="2714756"/>
            <a:ext cx="5917004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800" algn="l" defTabSz="825458">
              <a:lnSpc>
                <a:spcPct val="140000"/>
              </a:lnSpc>
              <a:buClr>
                <a:srgbClr val="35B558"/>
              </a:buClr>
              <a:buSzPct val="105000"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计数器定义方式解析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39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滤镜详解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 smtClean="0">
                <a:latin typeface="Noto Sans CJK SC Bold"/>
                <a:ea typeface="Noto Sans CJK SC Bold"/>
              </a:rPr>
              <a:t>语法</a:t>
            </a:r>
            <a:endParaRPr lang="en-US" altLang="zh-CN" b="1" dirty="0" smtClean="0">
              <a:latin typeface="Noto Sans CJK SC Bold"/>
              <a:ea typeface="Noto Sans CJK SC Bold"/>
            </a:endParaRPr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en-US" altLang="zh-CN" dirty="0"/>
              <a:t> .</a:t>
            </a:r>
            <a:r>
              <a:rPr lang="en-US" altLang="zh-CN" dirty="0" smtClean="0"/>
              <a:t>filter-element </a:t>
            </a:r>
            <a:r>
              <a:rPr lang="en-US" altLang="zh-CN" dirty="0"/>
              <a:t>{ </a:t>
            </a:r>
            <a:r>
              <a:rPr lang="en-US" altLang="zh-CN" dirty="0" smtClean="0"/>
              <a:t>filter</a:t>
            </a:r>
            <a:r>
              <a:rPr lang="en-US" altLang="zh-CN" dirty="0"/>
              <a:t>: none | &lt;filter-function-list&gt;	</a:t>
            </a:r>
            <a:r>
              <a:rPr lang="en-US" altLang="zh-CN" dirty="0" smtClean="0"/>
              <a:t>}</a:t>
            </a:r>
          </a:p>
          <a:p>
            <a:r>
              <a:rPr lang="en-US" altLang="zh-CN" dirty="0"/>
              <a:t>	&lt;filter-function-list&gt; = [ &lt;filter-function&gt; | &lt;</a:t>
            </a:r>
            <a:r>
              <a:rPr lang="en-US" altLang="zh-CN" dirty="0" err="1"/>
              <a:t>url</a:t>
            </a:r>
            <a:r>
              <a:rPr lang="en-US" altLang="zh-CN" dirty="0"/>
              <a:t>&gt; </a:t>
            </a:r>
            <a:r>
              <a:rPr lang="en-US" altLang="zh-CN" dirty="0" smtClean="0"/>
              <a:t>]+</a:t>
            </a:r>
          </a:p>
          <a:p>
            <a:r>
              <a:rPr lang="en-US" altLang="zh-CN" dirty="0"/>
              <a:t>	&lt;filter-function&gt; = &lt;blur()&gt; | &lt;brightness()&gt; | &lt;contrast()&gt; |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&lt;</a:t>
            </a:r>
            <a:r>
              <a:rPr lang="en-US" altLang="zh-CN" dirty="0"/>
              <a:t>drop-shadow</a:t>
            </a:r>
            <a:r>
              <a:rPr lang="en-US" altLang="zh-CN" dirty="0" smtClean="0"/>
              <a:t>()&gt;| </a:t>
            </a:r>
            <a:r>
              <a:rPr lang="en-US" altLang="zh-CN" dirty="0"/>
              <a:t>&lt;grayscale()&gt; | &lt;hue-rotate()&gt; |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&lt;</a:t>
            </a:r>
            <a:r>
              <a:rPr lang="en-US" altLang="zh-CN" dirty="0"/>
              <a:t>invert()&gt; | &lt;opacity()&gt; | &lt;sepia()&gt; | &lt;saturate()&gt;</a:t>
            </a:r>
          </a:p>
          <a:p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 smtClean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设置元素的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滤镜效果</a:t>
            </a:r>
            <a:r>
              <a:rPr lang="zh-CN" altLang="en-US" dirty="0" smtClean="0"/>
              <a:t>。</a:t>
            </a:r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b="1" dirty="0" smtClean="0">
              <a:latin typeface="Noto Sans CJK SC Bold"/>
              <a:ea typeface="Noto Sans CJK SC Bold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9908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滤镜详解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b="1" dirty="0" smtClean="0">
              <a:latin typeface="Noto Sans CJK SC Bold"/>
              <a:ea typeface="Noto Sans CJK SC Bold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936768"/>
              </p:ext>
            </p:extLst>
          </p:nvPr>
        </p:nvGraphicFramePr>
        <p:xfrm>
          <a:off x="1090800" y="2518934"/>
          <a:ext cx="22103737" cy="1021054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305160"/>
                <a:gridCol w="9798577"/>
              </a:tblGrid>
              <a:tr h="822058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 CJK SC Bold"/>
                          <a:ea typeface="Noto Sans CJK SC Bold"/>
                          <a:cs typeface="+mn-cs"/>
                          <a:sym typeface="Helvetica Light"/>
                        </a:rPr>
                        <a:t>filter-function</a:t>
                      </a:r>
                      <a:endParaRPr lang="zh-CN" altLang="en-US" sz="3600" b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Bold"/>
                        <a:ea typeface="Noto Sans CJK SC Bold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="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 CJK SC Bold"/>
                          <a:ea typeface="Noto Sans CJK SC Bold"/>
                          <a:cs typeface="+mn-cs"/>
                          <a:sym typeface="Helvetica Light"/>
                        </a:rPr>
                        <a:t>解释</a:t>
                      </a:r>
                      <a:endParaRPr lang="zh-CN" altLang="en-US" sz="3600" b="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 CJK SC Bold"/>
                        <a:ea typeface="Noto Sans CJK SC Bold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AA46"/>
                    </a:solidFill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blur()=blur( &lt;length&gt; )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模糊，默认值为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0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brightness()</a:t>
                      </a:r>
                      <a:r>
                        <a:rPr lang="en-US" altLang="zh-CN" sz="2400" b="1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=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brightness( [ &lt;number&gt; | &lt;percentage&gt; ] )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亮度，默认值为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100%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contrast() = contrast( [ &lt;number&gt; | &lt;percentage&gt; ] )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对比度，默认值为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saturate() = saturate( [ &lt;number&gt; | &lt;percentage&gt; ] )</a:t>
                      </a:r>
                      <a:endParaRPr lang="en-US" altLang="zh-CN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饱和度，默认值为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100%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grayscale() = grayscale( [ &lt;number&gt; | &lt;percentage&gt; ] )</a:t>
                      </a:r>
                      <a:endParaRPr lang="en-US" altLang="zh-CN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灰度，默认值为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100%</a:t>
                      </a:r>
                      <a:endParaRPr lang="zh-CN" altLang="en-US" sz="3600" dirty="0" smtClean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hue-rotate() = hue-rotate( &lt;angle&gt; )</a:t>
                      </a:r>
                      <a:endParaRPr lang="en-US" altLang="zh-CN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色相旋转，默认值为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0deg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invert() = invert( [ &lt;number&gt; | &lt;percentage&gt; ] )</a:t>
                      </a:r>
                      <a:endParaRPr lang="en-US" altLang="zh-CN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反色，默认值为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0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sepia() = sepia( [ &lt;number&gt; | &lt;percentage&gt; ] )</a:t>
                      </a:r>
                      <a:endParaRPr lang="en-US" altLang="zh-CN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褐色，默认值为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0</a:t>
                      </a:r>
                      <a:endParaRPr lang="zh-CN" altLang="en-US" sz="3600" dirty="0" smtClean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opacity() = opacity( [ &lt;number&gt; | &lt;percentage&gt; ] )</a:t>
                      </a:r>
                      <a:endParaRPr lang="en-US" altLang="zh-CN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透明度，默认值为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100%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88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drop-shadow() = drop-shadow( &lt;length&gt;{2,3} &lt;color&gt;? )</a:t>
                      </a:r>
                      <a:endParaRPr lang="en-US" altLang="zh-CN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阴影，默认数字为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0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，默认颜色为</a:t>
                      </a:r>
                      <a:r>
                        <a:rPr lang="en-US" altLang="zh-CN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color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/>
                          <a:ea typeface="Noto Sans CJK SC Regular" panose="020B0500000000000000" pitchFamily="34" charset="-122"/>
                          <a:cs typeface="Noto Sans CJK SC Regular"/>
                          <a:sym typeface="Helvetica Light"/>
                        </a:rPr>
                        <a:t>属性颜色</a:t>
                      </a:r>
                      <a:endParaRPr lang="en-US" altLang="zh-CN" sz="3600" dirty="0">
                        <a:solidFill>
                          <a:srgbClr val="666666"/>
                        </a:solidFill>
                        <a:latin typeface="Noto Sans CJK SC Regular"/>
                        <a:ea typeface="Noto Sans CJK SC Regular" panose="020B0500000000000000" pitchFamily="34" charset="-122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9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滤镜详解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b="1" dirty="0" smtClean="0">
              <a:latin typeface="Noto Sans CJK SC Bold"/>
              <a:ea typeface="Noto Sans CJK SC Bold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34" y="2897560"/>
            <a:ext cx="19356932" cy="997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滤镜详解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兼容性及解决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endParaRPr lang="en-US" altLang="zh-CN" b="1" dirty="0" smtClean="0">
              <a:latin typeface="Noto Sans CJK SC Bold"/>
              <a:ea typeface="Noto Sans CJK SC Bold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副标题 2"/>
          <p:cNvSpPr txBox="1">
            <a:spLocks/>
          </p:cNvSpPr>
          <p:nvPr/>
        </p:nvSpPr>
        <p:spPr>
          <a:xfrm>
            <a:off x="1255168" y="3049960"/>
            <a:ext cx="22201200" cy="1028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+mn-cs"/>
                <a:sym typeface="Helvetica Light"/>
              </a:defRPr>
            </a:lvl1pPr>
            <a:lvl2pPr marL="457200" indent="0" algn="ctr" defTabSz="825458" eaLnBrk="1" hangingPunct="1">
              <a:spcBef>
                <a:spcPts val="5900"/>
              </a:spcBef>
              <a:buSzPct val="75000"/>
              <a:buNone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914400" indent="0" algn="ctr" defTabSz="825458" eaLnBrk="1" hangingPunct="1">
              <a:spcBef>
                <a:spcPts val="5900"/>
              </a:spcBef>
              <a:buSzPct val="75000"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18288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2860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27432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32004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36576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zh-CN" altLang="en-US" b="1" dirty="0" smtClean="0">
                <a:latin typeface="Noto Sans CJK SC Bold"/>
                <a:ea typeface="Noto Sans CJK SC Bold"/>
              </a:rPr>
              <a:t>浏览器兼容性问题</a:t>
            </a:r>
            <a:endParaRPr lang="en-US" altLang="zh-CN" b="1" dirty="0" smtClean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兼容情况不好，使用</a:t>
            </a:r>
            <a:r>
              <a:rPr lang="en-US" altLang="zh-CN" dirty="0" smtClean="0">
                <a:hlinkClick r:id="rId2"/>
              </a:rPr>
              <a:t>polyfill</a:t>
            </a:r>
            <a:r>
              <a:rPr lang="zh-CN" altLang="en-US" dirty="0" smtClean="0"/>
              <a:t>解决。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30" y="5086570"/>
            <a:ext cx="21614676" cy="64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/>
              <a:t>滤镜</a:t>
            </a:r>
            <a:r>
              <a:rPr lang="zh-CN" altLang="en-US" dirty="0" smtClean="0"/>
              <a:t>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实例演示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972" r="2734"/>
          <a:stretch/>
        </p:blipFill>
        <p:spPr>
          <a:xfrm>
            <a:off x="10355581" y="3033112"/>
            <a:ext cx="12024360" cy="74367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2264" r="12744"/>
          <a:stretch/>
        </p:blipFill>
        <p:spPr>
          <a:xfrm>
            <a:off x="1645920" y="3033112"/>
            <a:ext cx="8389620" cy="724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 </a:t>
            </a:r>
            <a:r>
              <a:rPr lang="zh-CN" altLang="en-US" dirty="0" smtClean="0"/>
              <a:t>渲染属性</a:t>
            </a:r>
            <a:r>
              <a:rPr lang="zh-CN" altLang="en-US" dirty="0"/>
              <a:t>全接触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本</a:t>
            </a:r>
            <a:r>
              <a:rPr lang="zh-CN" altLang="en-US" dirty="0" smtClean="0"/>
              <a:t>课程讲解</a:t>
            </a:r>
            <a:r>
              <a:rPr lang="en-US" altLang="zh-CN" dirty="0" smtClean="0"/>
              <a:t>CSS3</a:t>
            </a:r>
            <a:r>
              <a:rPr lang="zh-CN" altLang="en-US" dirty="0" smtClean="0"/>
              <a:t>渲染相关属性，主要包括：</a:t>
            </a:r>
            <a:endParaRPr lang="en-US" altLang="zh-CN" dirty="0" smtClean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计数器</a:t>
            </a:r>
            <a:r>
              <a:rPr lang="en-US" altLang="zh-CN" dirty="0" smtClean="0"/>
              <a:t>CSS</a:t>
            </a:r>
            <a:r>
              <a:rPr lang="en-US" altLang="zh-CN" dirty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counters</a:t>
            </a:r>
            <a:endParaRPr lang="en-US" altLang="zh-CN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形状 </a:t>
            </a:r>
            <a:r>
              <a:rPr lang="en-US" altLang="zh-CN" dirty="0" smtClean="0"/>
              <a:t>CSS3 shapes</a:t>
            </a:r>
            <a:endParaRPr lang="en-US" altLang="zh-CN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/>
              <a:t>混合</a:t>
            </a:r>
            <a:r>
              <a:rPr lang="zh-CN" altLang="en-US" dirty="0" smtClean="0"/>
              <a:t>模式 </a:t>
            </a:r>
            <a:r>
              <a:rPr lang="en-US" altLang="zh-CN" dirty="0" smtClean="0"/>
              <a:t>CSS3 blend modes</a:t>
            </a:r>
            <a:endParaRPr lang="en-US" altLang="zh-CN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剪裁与遮罩 </a:t>
            </a:r>
            <a:r>
              <a:rPr lang="en-US" altLang="zh-CN" dirty="0" smtClean="0"/>
              <a:t>CSS3 </a:t>
            </a:r>
            <a:r>
              <a:rPr lang="en-US" altLang="zh-CN" dirty="0" err="1" smtClean="0"/>
              <a:t>clipp</a:t>
            </a:r>
            <a:r>
              <a:rPr lang="en-US" altLang="zh-CN" dirty="0" smtClean="0"/>
              <a:t> and mask</a:t>
            </a:r>
            <a:endParaRPr lang="en-US" altLang="zh-CN" dirty="0"/>
          </a:p>
          <a:p>
            <a:pPr marL="698400" indent="-507600"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dirty="0" smtClean="0"/>
              <a:t>滤镜</a:t>
            </a:r>
            <a:r>
              <a:rPr lang="en-US" altLang="zh-CN" dirty="0" smtClean="0"/>
              <a:t>CSS3 filter</a:t>
            </a:r>
          </a:p>
          <a:p>
            <a:pPr marL="190800">
              <a:buClr>
                <a:srgbClr val="35B558"/>
              </a:buClr>
              <a:buSzPct val="105000"/>
            </a:pPr>
            <a:r>
              <a:rPr lang="zh-CN" altLang="en-US" dirty="0" smtClean="0"/>
              <a:t>通过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基础知识</a:t>
            </a:r>
            <a:r>
              <a:rPr lang="zh-CN" altLang="en-US" dirty="0" smtClean="0"/>
              <a:t>、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属性详解</a:t>
            </a:r>
            <a:r>
              <a:rPr lang="zh-CN" altLang="en-US" dirty="0" smtClean="0"/>
              <a:t>、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案例实战</a:t>
            </a:r>
            <a:r>
              <a:rPr lang="zh-CN" altLang="en-US" dirty="0" smtClean="0"/>
              <a:t>等方式全方位的解析</a:t>
            </a:r>
            <a:r>
              <a:rPr lang="en-US" altLang="zh-CN" dirty="0" smtClean="0"/>
              <a:t>CSS3</a:t>
            </a:r>
            <a:r>
              <a:rPr lang="zh-CN" altLang="en-US" dirty="0" smtClean="0"/>
              <a:t>这些魔法属性。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1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6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2768" y="2897560"/>
            <a:ext cx="22201200" cy="10281600"/>
          </a:xfrm>
        </p:spPr>
        <p:txBody>
          <a:bodyPr/>
          <a:lstStyle/>
          <a:p>
            <a:r>
              <a:rPr lang="zh-CN" altLang="en-US" b="1" dirty="0">
                <a:latin typeface="Noto Sans CJK SC Bold"/>
                <a:ea typeface="Noto Sans CJK SC Bold"/>
              </a:rPr>
              <a:t>语法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pPr lvl="0"/>
            <a:r>
              <a:rPr lang="en-US" altLang="zh-CN" b="1" dirty="0"/>
              <a:t>	counter-increment</a:t>
            </a:r>
            <a:r>
              <a:rPr lang="en-US" altLang="zh-CN" dirty="0"/>
              <a:t>: [&lt;user-</a:t>
            </a:r>
            <a:r>
              <a:rPr lang="en-US" altLang="zh-CN" dirty="0" err="1"/>
              <a:t>ident</a:t>
            </a:r>
            <a:r>
              <a:rPr lang="en-US" altLang="zh-CN" dirty="0"/>
              <a:t>&gt; &lt;integer&gt;?]+ | none </a:t>
            </a:r>
            <a:endParaRPr lang="en-US" altLang="zh-CN" dirty="0" smtClean="0"/>
          </a:p>
          <a:p>
            <a:pPr lvl="0"/>
            <a:r>
              <a:rPr lang="zh-CN" altLang="en-US" b="1" dirty="0" smtClean="0">
                <a:latin typeface="Noto Sans CJK SC Bold"/>
                <a:ea typeface="Noto Sans CJK SC Bold"/>
              </a:rPr>
              <a:t>含义</a:t>
            </a:r>
            <a:endParaRPr lang="en-US" altLang="zh-CN" b="1" dirty="0">
              <a:latin typeface="Noto Sans CJK SC Bold"/>
              <a:ea typeface="Noto Sans CJK SC Bold"/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用来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增数</a:t>
            </a:r>
            <a:r>
              <a:rPr lang="zh-CN" altLang="en-US" dirty="0" smtClean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计数器</a:t>
            </a:r>
            <a:r>
              <a:rPr lang="zh-CN" altLang="en-US" dirty="0" smtClean="0"/>
              <a:t>，默认值为</a:t>
            </a:r>
            <a:r>
              <a:rPr lang="en-US" altLang="zh-CN" dirty="0" smtClean="0"/>
              <a:t>none</a:t>
            </a:r>
            <a:r>
              <a:rPr lang="zh-CN" altLang="en-US" dirty="0" smtClean="0"/>
              <a:t>（阻止计数器增加）。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b="1" dirty="0" smtClean="0">
                <a:latin typeface="Noto Sans CJK SC Bold"/>
                <a:ea typeface="Noto Sans CJK SC Bold"/>
              </a:rPr>
              <a:t>	</a:t>
            </a:r>
            <a:r>
              <a:rPr lang="en-US" altLang="zh-CN" dirty="0"/>
              <a:t> </a:t>
            </a:r>
            <a:r>
              <a:rPr lang="en-US" altLang="zh-CN" dirty="0" smtClean="0"/>
              <a:t>&lt;</a:t>
            </a:r>
            <a:r>
              <a:rPr lang="en-US" altLang="zh-CN" dirty="0"/>
              <a:t>user-</a:t>
            </a:r>
            <a:r>
              <a:rPr lang="en-US" altLang="zh-CN" dirty="0" err="1"/>
              <a:t>ident</a:t>
            </a:r>
            <a:r>
              <a:rPr lang="en-US" altLang="zh-CN" dirty="0"/>
              <a:t>&gt; </a:t>
            </a:r>
            <a:r>
              <a:rPr lang="zh-CN" altLang="en-US" dirty="0" smtClean="0"/>
              <a:t>：需要增数的计数器名称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en-US" altLang="zh-CN" dirty="0"/>
              <a:t> &lt;</a:t>
            </a:r>
            <a:r>
              <a:rPr lang="en-US" altLang="zh-CN" dirty="0" smtClean="0"/>
              <a:t>integer&gt;        </a:t>
            </a:r>
            <a:r>
              <a:rPr lang="zh-CN" altLang="en-US" dirty="0" smtClean="0"/>
              <a:t>：计数器增数的值，可以为负值。</a:t>
            </a:r>
            <a:endParaRPr lang="en-US" altLang="zh-CN" dirty="0" smtClean="0"/>
          </a:p>
          <a:p>
            <a:r>
              <a:rPr lang="en-US" altLang="zh-CN" b="1" dirty="0">
                <a:latin typeface="Noto Sans CJK SC Bold"/>
                <a:ea typeface="Noto Sans CJK SC Bold"/>
              </a:rPr>
              <a:t>	</a:t>
            </a:r>
            <a:r>
              <a:rPr lang="zh-CN" altLang="en-US" dirty="0"/>
              <a:t>我们可以同时增数多个计数器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当</a:t>
            </a:r>
            <a:r>
              <a:rPr lang="zh-CN" altLang="en-US" dirty="0"/>
              <a:t>元素</a:t>
            </a:r>
            <a:r>
              <a:rPr lang="en-US" altLang="zh-CN" dirty="0"/>
              <a:t>display</a:t>
            </a:r>
            <a:r>
              <a:rPr lang="zh-CN" altLang="en-US" dirty="0"/>
              <a:t>为</a:t>
            </a:r>
            <a:r>
              <a:rPr lang="en-US" altLang="zh-CN" dirty="0"/>
              <a:t>none</a:t>
            </a:r>
            <a:r>
              <a:rPr lang="zh-CN" altLang="en-US" dirty="0"/>
              <a:t>时，该属性</a:t>
            </a:r>
            <a:r>
              <a:rPr lang="zh-CN" altLang="en-US" dirty="0">
                <a:solidFill>
                  <a:srgbClr val="FF5C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失效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06547" y="12103646"/>
            <a:ext cx="3489253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dash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8339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CSS3</a:t>
            </a:r>
            <a:r>
              <a:rPr lang="zh-CN" altLang="en-US" dirty="0" smtClean="0"/>
              <a:t>计数器详解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属性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详解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089766"/>
              </p:ext>
            </p:extLst>
          </p:nvPr>
        </p:nvGraphicFramePr>
        <p:xfrm>
          <a:off x="1090800" y="4101803"/>
          <a:ext cx="22103737" cy="378521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21980"/>
                <a:gridCol w="12381757"/>
              </a:tblGrid>
              <a:tr h="951097"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代码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baseline="0" dirty="0" smtClean="0">
                          <a:latin typeface="Noto Sans CJK SC Bold"/>
                          <a:ea typeface="Noto Sans CJK SC Bold"/>
                          <a:cs typeface="Noto Sans CJK SC Regular"/>
                          <a:sym typeface="Helvetica Light"/>
                        </a:rPr>
                        <a:t>代码解析</a:t>
                      </a:r>
                      <a:endParaRPr lang="zh-CN" altLang="en-US" sz="3600" baseline="0" dirty="0">
                        <a:solidFill>
                          <a:schemeClr val="bg1"/>
                        </a:solidFill>
                        <a:latin typeface="Noto Sans CJK SC Bold"/>
                        <a:ea typeface="Noto Sans CJK SC Bold"/>
                        <a:cs typeface="Noto Sans CJK SC Regular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A46"/>
                    </a:solidFill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counter-increment: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;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增数计数器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，</a:t>
                      </a:r>
                      <a:r>
                        <a:rPr lang="zh-CN" altLang="en-US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每次加</a:t>
                      </a:r>
                      <a:r>
                        <a:rPr lang="en-US" altLang="zh-CN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1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counter-increment: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2;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增数计数器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，</a:t>
                      </a:r>
                      <a:r>
                        <a:rPr lang="zh-CN" altLang="en-US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每次加</a:t>
                      </a:r>
                      <a:r>
                        <a:rPr lang="en-US" altLang="zh-CN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2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4707"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counter-increment: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2 </a:t>
                      </a:r>
                      <a:r>
                        <a:rPr lang="en-US" altLang="zh-CN" sz="3600" b="0" baseline="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counterB</a:t>
                      </a:r>
                      <a:r>
                        <a:rPr lang="en-US" altLang="zh-CN" sz="3600" b="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-1;</a:t>
                      </a:r>
                      <a:endParaRPr lang="zh-CN" altLang="en-US" sz="3600" b="0" baseline="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825458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同时增数计数器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counterA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、</a:t>
                      </a:r>
                      <a:r>
                        <a:rPr lang="en-US" altLang="zh-CN" sz="3600" dirty="0" err="1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counterB</a:t>
                      </a:r>
                      <a:r>
                        <a:rPr lang="zh-CN" altLang="en-US" sz="360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，</a:t>
                      </a:r>
                      <a:r>
                        <a:rPr lang="zh-CN" altLang="en-US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 分别加</a:t>
                      </a:r>
                      <a:r>
                        <a:rPr lang="en-US" altLang="zh-CN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2</a:t>
                      </a:r>
                      <a:r>
                        <a:rPr lang="zh-CN" altLang="en-US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、</a:t>
                      </a:r>
                      <a:r>
                        <a:rPr lang="en-US" altLang="zh-CN" sz="3600" baseline="0" dirty="0" smtClean="0">
                          <a:solidFill>
                            <a:srgbClr val="666666"/>
                          </a:solidFill>
                          <a:latin typeface="Noto Sans CJK SC Regular" panose="020B0500000000000000" pitchFamily="34" charset="-122"/>
                          <a:ea typeface="Noto Sans CJK SC Regular" panose="020B0500000000000000" pitchFamily="34" charset="-122"/>
                          <a:cs typeface="+mn-cs"/>
                          <a:sym typeface="Helvetica Light"/>
                        </a:rPr>
                        <a:t>-1</a:t>
                      </a:r>
                      <a:endParaRPr lang="zh-CN" altLang="en-US" sz="3600" dirty="0">
                        <a:solidFill>
                          <a:srgbClr val="666666"/>
                        </a:solidFill>
                        <a:latin typeface="Noto Sans CJK SC Regular" panose="020B0500000000000000" pitchFamily="34" charset="-122"/>
                        <a:ea typeface="Noto Sans CJK SC Regular" panose="020B0500000000000000" pitchFamily="34" charset="-122"/>
                        <a:cs typeface="+mn-cs"/>
                        <a:sym typeface="Helvetica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26379" y="2714756"/>
            <a:ext cx="5917004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800" algn="l" defTabSz="825458">
              <a:lnSpc>
                <a:spcPct val="140000"/>
              </a:lnSpc>
              <a:buClr>
                <a:srgbClr val="35B558"/>
              </a:buClr>
              <a:buSzPct val="105000"/>
            </a:pP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计数器</a:t>
            </a:r>
            <a:r>
              <a:rPr lang="zh-CN" altLang="en-US" sz="48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增数</a:t>
            </a:r>
            <a:r>
              <a:rPr lang="zh-CN" altLang="en-US" sz="48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方式解析</a:t>
            </a:r>
            <a:endParaRPr lang="en-US" altLang="zh-CN" sz="48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46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50800">
          <a:solidFill>
            <a:srgbClr val="8881F0"/>
          </a:solidFill>
          <a:miter lim="800000"/>
        </a:ln>
      </a:spPr>
      <a:bodyPr/>
      <a:lstStyle>
        <a:defPPr marL="0" indent="0" algn="l">
          <a:buNone/>
          <a:defRPr sz="4800" dirty="0" smtClean="0">
            <a:solidFill>
              <a:srgbClr val="666666"/>
            </a:solidFill>
            <a:latin typeface="Noto Sans CJK SC Regular" panose="020B0500000000000000" pitchFamily="34" charset="-122"/>
            <a:ea typeface="Noto Sans CJK SC Regular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V2-Windows-PowerPoint-PPT.potx" id="{20762C19-B23E-4BEB-93D1-C3851CE18177}" vid="{DBA93716-93B0-4C40-BF2A-3EFAFA21AD83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ck">
    <a:dk1>
      <a:srgbClr val="000000"/>
    </a:dk1>
    <a:lt1>
      <a:srgbClr val="FFFFFF"/>
    </a:lt1>
    <a:dk2>
      <a:srgbClr val="53585F"/>
    </a:dk2>
    <a:lt2>
      <a:srgbClr val="DCDEE0"/>
    </a:lt2>
    <a:accent1>
      <a:srgbClr val="0065C1"/>
    </a:accent1>
    <a:accent2>
      <a:srgbClr val="00A6AC"/>
    </a:accent2>
    <a:accent3>
      <a:srgbClr val="308B16"/>
    </a:accent3>
    <a:accent4>
      <a:srgbClr val="BC8027"/>
    </a:accent4>
    <a:accent5>
      <a:srgbClr val="971817"/>
    </a:accent5>
    <a:accent6>
      <a:srgbClr val="5747C1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6378</TotalTime>
  <Words>1937</Words>
  <Application>Microsoft Office PowerPoint</Application>
  <PresentationFormat>自定义</PresentationFormat>
  <Paragraphs>544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Avenir Roman</vt:lpstr>
      <vt:lpstr>Helvetica Light</vt:lpstr>
      <vt:lpstr>Noto Sans CJK SC Black</vt:lpstr>
      <vt:lpstr>Noto Sans CJK SC Bold</vt:lpstr>
      <vt:lpstr>Noto Sans CJK SC Light</vt:lpstr>
      <vt:lpstr>Noto Sans CJK SC Regular</vt:lpstr>
      <vt:lpstr>宋体</vt:lpstr>
      <vt:lpstr>Arial</vt:lpstr>
      <vt:lpstr>Calibri</vt:lpstr>
      <vt:lpstr>Black</vt:lpstr>
      <vt:lpstr>CSS3渲染属性全接触</vt:lpstr>
      <vt:lpstr>CSS3渲染属性全接触 — 课程概要</vt:lpstr>
      <vt:lpstr>CSS3渲染属性全接触 </vt:lpstr>
      <vt:lpstr>CSS3计数器详解 — 基础知识</vt:lpstr>
      <vt:lpstr>CSS3计数器详解 — 属性一览</vt:lpstr>
      <vt:lpstr>CSS3计数器详解 — 属性详解</vt:lpstr>
      <vt:lpstr>CSS3计数器详解 — 属性详解</vt:lpstr>
      <vt:lpstr>CSS3计数器详解 — 属性详解</vt:lpstr>
      <vt:lpstr>CSS3计数器详解 — 属性详解</vt:lpstr>
      <vt:lpstr>CSS3计数器详解 — 属性详解</vt:lpstr>
      <vt:lpstr>CSS3计数器详解 — 属性详解</vt:lpstr>
      <vt:lpstr>CSS3计数器详解 — 属性详解</vt:lpstr>
      <vt:lpstr>CSS3计数器详解 — 属性详解</vt:lpstr>
      <vt:lpstr>CSS3计数器详解 — 实例演示</vt:lpstr>
      <vt:lpstr>CSS3渲染属性全接触 </vt:lpstr>
      <vt:lpstr>CSS3形状研究 — 基础知识</vt:lpstr>
      <vt:lpstr>CSS3形状研究— 属性一览</vt:lpstr>
      <vt:lpstr>CSS3形状研究 — 属性详解</vt:lpstr>
      <vt:lpstr>CSS3形状研究 — 绘制基本形状</vt:lpstr>
      <vt:lpstr>CSS3形状研究 — 绘制基本形状</vt:lpstr>
      <vt:lpstr>CSS3形状研究 — 绘制基本形状</vt:lpstr>
      <vt:lpstr>CSS3形状研究 — 绘制基本形状</vt:lpstr>
      <vt:lpstr>CSS3形状研究 — 绘制基本形状</vt:lpstr>
      <vt:lpstr>CSS3形状研究 —利用盒模型得到形状</vt:lpstr>
      <vt:lpstr>CSS3形状研究 — 从外部图像中得到形状</vt:lpstr>
      <vt:lpstr>CSS3形状研究 — 属性详解</vt:lpstr>
      <vt:lpstr>CSS3形状研究 — 兼容性问题及解决</vt:lpstr>
      <vt:lpstr>CSS3形状研究 — 实例演示</vt:lpstr>
      <vt:lpstr>CSS3形状研究 — 效果实现</vt:lpstr>
      <vt:lpstr>CSS3 渲染属性全接触</vt:lpstr>
      <vt:lpstr>CSS3混合模式详解 — 基础知识</vt:lpstr>
      <vt:lpstr>CSS3混合模式详解— 属性一览</vt:lpstr>
      <vt:lpstr>CSS3混合模式详解 — 属性详解</vt:lpstr>
      <vt:lpstr>CSS3混合模式详解 — 属性详解</vt:lpstr>
      <vt:lpstr>CSS3混合模式详解 — 属性详解</vt:lpstr>
      <vt:lpstr>CSS3混合模式详解 — 属性详解</vt:lpstr>
      <vt:lpstr>CSS3混合模式详解 — 属性详解</vt:lpstr>
      <vt:lpstr>CSS3混合模式详解 — 兼容性问题及解决</vt:lpstr>
      <vt:lpstr>CSS3混合模式详解 — 兼容性问题及解决</vt:lpstr>
      <vt:lpstr>CSS3混合模式详解 — 实例演示</vt:lpstr>
      <vt:lpstr>CSS3混合模式详解 — 效果实现</vt:lpstr>
      <vt:lpstr>CSS3 渲染属性全接触</vt:lpstr>
      <vt:lpstr>CSS3裁剪与遮罩解析 — 基础知识</vt:lpstr>
      <vt:lpstr>CSS3裁剪与遮罩解析— 属性一览</vt:lpstr>
      <vt:lpstr>CSS3裁剪与遮罩解析 — 属性详解</vt:lpstr>
      <vt:lpstr>CSS3裁剪与遮罩解析 — 属性详解</vt:lpstr>
      <vt:lpstr>CSS3裁剪与遮罩解析 —使用基础形状裁剪元素</vt:lpstr>
      <vt:lpstr>CSS3裁剪与遮罩解析 — 引用svg定义的&lt;clipPath&gt;元素裁剪元素</vt:lpstr>
      <vt:lpstr>CSS3裁剪与遮罩解析 — 属性详解</vt:lpstr>
      <vt:lpstr>CSS3裁剪与遮罩解析 — 属性一览</vt:lpstr>
      <vt:lpstr>CSS3裁剪与遮罩解析 — 属性详解</vt:lpstr>
      <vt:lpstr>CSS3裁剪与遮罩解析 — 属性详解</vt:lpstr>
      <vt:lpstr>CSS3裁剪与遮罩解析 — 属性详解</vt:lpstr>
      <vt:lpstr>CSS3裁剪与遮罩解析 — 属性详解</vt:lpstr>
      <vt:lpstr>CSS3裁剪与遮罩解析 — 属性详解</vt:lpstr>
      <vt:lpstr>CSS3裁剪与遮罩解析 — 属性详解</vt:lpstr>
      <vt:lpstr>CSS3裁剪与遮罩解析 — 属性详解</vt:lpstr>
      <vt:lpstr>CSS3裁剪与遮罩解析 — 属性详解</vt:lpstr>
      <vt:lpstr>CSS3裁剪与遮罩解析— 属性一览</vt:lpstr>
      <vt:lpstr>CSS3裁剪与遮罩解析 — 属性详解</vt:lpstr>
      <vt:lpstr>CSS3裁剪与遮罩解析 — 属性详解</vt:lpstr>
      <vt:lpstr>CSS3裁剪与遮罩解析 — 属性详解</vt:lpstr>
      <vt:lpstr>CSS3裁剪与遮罩解析 — 属性详解</vt:lpstr>
      <vt:lpstr>CSS3裁剪与遮罩解析 — 属性详解</vt:lpstr>
      <vt:lpstr>CSS3裁剪与遮罩解析 — 属性详解</vt:lpstr>
      <vt:lpstr>CSS3裁剪与遮罩解析 — 属性详解</vt:lpstr>
      <vt:lpstr>CSS3裁剪与遮罩解析 — 实例演示</vt:lpstr>
      <vt:lpstr>CSS3渲染属性全接触</vt:lpstr>
      <vt:lpstr>CSS3滤镜详解 — 基础知识</vt:lpstr>
      <vt:lpstr>CSS3滤镜详解— 属性详解</vt:lpstr>
      <vt:lpstr>CSS3滤镜详解— 属性详解</vt:lpstr>
      <vt:lpstr>CSS3滤镜详解— 属性详解</vt:lpstr>
      <vt:lpstr>CSS3滤镜详解— 兼容性及解决</vt:lpstr>
      <vt:lpstr>CSS3滤镜详解 — 实例演示</vt:lpstr>
      <vt:lpstr>CSS3 渲染属性全接触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模板使用说明</dc:title>
  <dc:creator>张久</dc:creator>
  <cp:lastModifiedBy>深度联盟http://www.deepbbs.org</cp:lastModifiedBy>
  <cp:revision>1278</cp:revision>
  <dcterms:created xsi:type="dcterms:W3CDTF">2015-03-23T11:35:35Z</dcterms:created>
  <dcterms:modified xsi:type="dcterms:W3CDTF">2015-06-02T11:37:22Z</dcterms:modified>
</cp:coreProperties>
</file>